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89" r:id="rId2"/>
  </p:sldMasterIdLst>
  <p:notesMasterIdLst>
    <p:notesMasterId r:id="rId31"/>
  </p:notesMasterIdLst>
  <p:handoutMasterIdLst>
    <p:handoutMasterId r:id="rId32"/>
  </p:handoutMasterIdLst>
  <p:sldIdLst>
    <p:sldId id="901" r:id="rId3"/>
    <p:sldId id="530" r:id="rId4"/>
    <p:sldId id="1315" r:id="rId5"/>
    <p:sldId id="1265" r:id="rId6"/>
    <p:sldId id="1309" r:id="rId7"/>
    <p:sldId id="1372" r:id="rId8"/>
    <p:sldId id="1579" r:id="rId9"/>
    <p:sldId id="1576" r:id="rId10"/>
    <p:sldId id="1588" r:id="rId11"/>
    <p:sldId id="1589" r:id="rId12"/>
    <p:sldId id="757" r:id="rId13"/>
    <p:sldId id="1284" r:id="rId14"/>
    <p:sldId id="1580" r:id="rId15"/>
    <p:sldId id="1578" r:id="rId16"/>
    <p:sldId id="1322" r:id="rId17"/>
    <p:sldId id="1462" r:id="rId18"/>
    <p:sldId id="1581" r:id="rId19"/>
    <p:sldId id="1582" r:id="rId20"/>
    <p:sldId id="1565" r:id="rId21"/>
    <p:sldId id="1583" r:id="rId22"/>
    <p:sldId id="1586" r:id="rId23"/>
    <p:sldId id="1587" r:id="rId24"/>
    <p:sldId id="1370" r:id="rId25"/>
    <p:sldId id="1566" r:id="rId26"/>
    <p:sldId id="1567" r:id="rId27"/>
    <p:sldId id="542" r:id="rId28"/>
    <p:sldId id="1371" r:id="rId29"/>
    <p:sldId id="269" r:id="rId30"/>
  </p:sldIdLst>
  <p:sldSz cx="9144000" cy="6858000" type="screen4x3"/>
  <p:notesSz cx="6858000" cy="9083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RIVERA" initials="JR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85633"/>
    <a:srgbClr val="502604"/>
    <a:srgbClr val="660066"/>
    <a:srgbClr val="996633"/>
    <a:srgbClr val="104C2D"/>
    <a:srgbClr val="1D7D42"/>
    <a:srgbClr val="990099"/>
    <a:srgbClr val="336600"/>
    <a:srgbClr val="CC0000"/>
    <a:srgbClr val="FF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51" autoAdjust="0"/>
    <p:restoredTop sz="93476" autoAdjust="0"/>
  </p:normalViewPr>
  <p:slideViewPr>
    <p:cSldViewPr>
      <p:cViewPr varScale="1">
        <p:scale>
          <a:sx n="79" d="100"/>
          <a:sy n="79" d="100"/>
        </p:scale>
        <p:origin x="-111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184"/>
          </a:xfrm>
          <a:prstGeom prst="rect">
            <a:avLst/>
          </a:prstGeom>
        </p:spPr>
        <p:txBody>
          <a:bodyPr vert="horz" lIns="91961" tIns="45981" rIns="91961" bIns="459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4184"/>
          </a:xfrm>
          <a:prstGeom prst="rect">
            <a:avLst/>
          </a:prstGeom>
        </p:spPr>
        <p:txBody>
          <a:bodyPr vert="horz" lIns="91961" tIns="45981" rIns="91961" bIns="45981" rtlCol="0"/>
          <a:lstStyle>
            <a:lvl1pPr algn="r">
              <a:defRPr sz="1200"/>
            </a:lvl1pPr>
          </a:lstStyle>
          <a:p>
            <a:fld id="{852B88E5-B5CA-42A6-8C8D-771217504241}" type="datetimeFigureOut">
              <a:rPr lang="en-US" smtClean="0"/>
              <a:pPr/>
              <a:t>8/6/2014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7914"/>
            <a:ext cx="2971800" cy="454184"/>
          </a:xfrm>
          <a:prstGeom prst="rect">
            <a:avLst/>
          </a:prstGeom>
        </p:spPr>
        <p:txBody>
          <a:bodyPr vert="horz" lIns="91961" tIns="45981" rIns="91961" bIns="459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27914"/>
            <a:ext cx="2971800" cy="454184"/>
          </a:xfrm>
          <a:prstGeom prst="rect">
            <a:avLst/>
          </a:prstGeom>
        </p:spPr>
        <p:txBody>
          <a:bodyPr vert="horz" lIns="91961" tIns="45981" rIns="91961" bIns="45981" rtlCol="0" anchor="b"/>
          <a:lstStyle>
            <a:lvl1pPr algn="r">
              <a:defRPr sz="1200"/>
            </a:lvl1pPr>
          </a:lstStyle>
          <a:p>
            <a:fld id="{FD945C08-F24C-4AF2-AD69-0EE14E38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7376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4" y="0"/>
            <a:ext cx="2971800" cy="45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82625"/>
            <a:ext cx="4540250" cy="3405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4746"/>
            <a:ext cx="5486400" cy="40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7914"/>
            <a:ext cx="2971800" cy="45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1" tIns="45981" rIns="91961" bIns="4598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4" y="8627914"/>
            <a:ext cx="2971800" cy="45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1" tIns="45981" rIns="91961" bIns="4598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E96FC2E-92B0-4858-A30A-9BB3A28AE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0397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654D7-4969-4874-B696-F79E6491E7A0}" type="slidenum">
              <a:rPr lang="en-US" smtClean="0"/>
              <a:pPr/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69003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954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4086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232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531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235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1516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707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184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733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3884614" y="8627774"/>
            <a:ext cx="2971800" cy="45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57" tIns="45979" rIns="91957" bIns="45979" anchor="b"/>
          <a:lstStyle/>
          <a:p>
            <a:pPr algn="r"/>
            <a:fld id="{A81C3BFB-BBE1-4283-851A-447CDD52158C}" type="slidenum">
              <a:rPr lang="en-US" sz="1200">
                <a:solidFill>
                  <a:srgbClr val="000000"/>
                </a:solidFill>
                <a:latin typeface="Arial" charset="0"/>
              </a:rPr>
              <a:pPr algn="r"/>
              <a:t>26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PR" dirty="0" smtClean="0"/>
          </a:p>
        </p:txBody>
      </p:sp>
    </p:spTree>
    <p:extLst>
      <p:ext uri="{BB962C8B-B14F-4D97-AF65-F5344CB8AC3E}">
        <p14:creationId xmlns:p14="http://schemas.microsoft.com/office/powerpoint/2010/main" xmlns="" val="64239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C9417E-63BB-449D-BC72-FFE2165E801D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PR" dirty="0" smtClean="0"/>
          </a:p>
        </p:txBody>
      </p:sp>
    </p:spTree>
    <p:extLst>
      <p:ext uri="{BB962C8B-B14F-4D97-AF65-F5344CB8AC3E}">
        <p14:creationId xmlns:p14="http://schemas.microsoft.com/office/powerpoint/2010/main" xmlns="" val="3876209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654D7-4969-4874-B696-F79E6491E7A0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545194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EB734-796A-4E95-A47B-64E8B6749061}" type="slidenum">
              <a:rPr lang="en-US"/>
              <a:pPr/>
              <a:t>28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483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763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240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881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131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922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580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92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2" y="2438401"/>
            <a:ext cx="9009063" cy="1052513"/>
            <a:chOff x="0" y="1536"/>
            <a:chExt cx="5675" cy="663"/>
          </a:xfrm>
        </p:grpSpPr>
        <p:grpSp>
          <p:nvGrpSpPr>
            <p:cNvPr id="21507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21508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09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510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21511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12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513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4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5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1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518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5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520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BDBD18-52EC-4543-95A7-94002FFBA3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062A0-DF63-4C85-B593-9A872A4EBE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4"/>
            <a:ext cx="1951039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9" y="214314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80A9-21B9-4C04-BCE9-635D935807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4314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A03716-500E-4B3F-A17A-1660A8F2CB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21620-7B8A-449A-98FB-69EC33E1586B}" type="datetime1">
              <a:rPr lang="en-US"/>
              <a:pPr/>
              <a:t>8/6/2014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26BC6-9C44-4822-8B07-F963A8030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BD18-52EC-4543-95A7-94002FFBA3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7F7E-33AA-4283-8B9E-027FB821B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FCE1-6554-404F-86D6-A65B7CF1D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4B-4773-43DA-A1DB-4AFD6C330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FDD6-FB54-4892-B09D-2EA4B7474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163F-9188-4589-9629-C6C2491F6D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E7F7E-33AA-4283-8B9E-027FB821B5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5B1C-0384-499A-9270-D85081270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6D93-0A32-41BA-AB7C-6F9269F4E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993C-7D65-48A2-93F3-36FEC830A3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62A0-DF63-4C85-B593-9A872A4EBE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80A9-21B9-4C04-BCE9-635D93580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7FCE1-6554-404F-86D6-A65B7CF1D1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66C4B-4773-43DA-A1DB-4AFD6C3304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3FDD6-FB54-4892-B09D-2EA4B74740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F163F-9188-4589-9629-C6C2491F6D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5B1C-0384-499A-9270-D850812709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C6D93-0A32-41BA-AB7C-6F9269F4E8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4993C-7D65-48A2-93F3-36FEC830A3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ltGray">
          <a:xfrm>
            <a:off x="417514" y="1098551"/>
            <a:ext cx="438151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ltGray">
          <a:xfrm>
            <a:off x="800100" y="1098551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ltGray">
          <a:xfrm>
            <a:off x="541339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ltGray">
          <a:xfrm>
            <a:off x="911226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ltGray">
          <a:xfrm>
            <a:off x="127001" y="1447801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gray">
          <a:xfrm>
            <a:off x="762001" y="990601"/>
            <a:ext cx="31751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44291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87" r:id="rId12"/>
    <p:sldLayoutId id="2147483688" r:id="rId13"/>
  </p:sldLayoutIdLst>
  <p:transition spd="slow"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08F9C-FCE7-4A61-B8C1-DFAF70FC5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media.org/resources/illustrations/sweet-publishin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t-takla.org/Gallery/Bible/Illustrations/Bible-Slides/OT/Hosea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2151" y="6248400"/>
            <a:ext cx="1905000" cy="457200"/>
          </a:xfrm>
        </p:spPr>
        <p:txBody>
          <a:bodyPr/>
          <a:lstStyle/>
          <a:p>
            <a:fld id="{6168C845-AC6A-4CB1-AD25-7DB23307EAA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211669"/>
            <a:ext cx="304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 dirty="0">
                <a:solidFill>
                  <a:schemeClr val="tx2"/>
                </a:solidFill>
                <a:latin typeface="Arial" charset="0"/>
              </a:rPr>
              <a:t>Iglesia Bíblica Bautista de </a:t>
            </a:r>
            <a:r>
              <a:rPr lang="es-PR" dirty="0" smtClean="0">
                <a:solidFill>
                  <a:schemeClr val="tx2"/>
                </a:solidFill>
                <a:latin typeface="Arial" charset="0"/>
              </a:rPr>
              <a:t>Aguadilla</a:t>
            </a:r>
            <a:endParaRPr lang="es-PR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791200" y="6211669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R" i="1" dirty="0">
                <a:solidFill>
                  <a:schemeClr val="tx2"/>
                </a:solidFill>
                <a:latin typeface="Arial" charset="0"/>
              </a:rPr>
              <a:t>La Biblia Libro por Libro, CBP</a:t>
            </a:r>
            <a:r>
              <a:rPr lang="en-US" i="1" baseline="30000" dirty="0">
                <a:solidFill>
                  <a:schemeClr val="tx2"/>
                </a:solidFill>
                <a:latin typeface="Arial" charset="0"/>
              </a:rPr>
              <a:t>®</a:t>
            </a:r>
            <a:endParaRPr lang="en-US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7" name="Picture 7" descr="jesus_fish_lg_clr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057400" y="65151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0"/>
            <a:ext cx="647700" cy="552450"/>
          </a:xfrm>
          <a:prstGeom prst="rect">
            <a:avLst/>
          </a:prstGeom>
          <a:solidFill>
            <a:srgbClr val="4F81BD">
              <a:alpha val="42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342900" y="990600"/>
            <a:ext cx="8458200" cy="4572000"/>
          </a:xfrm>
          <a:prstGeom prst="rect">
            <a:avLst/>
          </a:prstGeom>
          <a:solidFill>
            <a:schemeClr val="bg1">
              <a:lumMod val="95000"/>
              <a:lumOff val="5000"/>
              <a:alpha val="70000"/>
            </a:schemeClr>
          </a:solidFill>
          <a:ln>
            <a:noFill/>
          </a:ln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s-PR" sz="3600" b="0" i="0" u="none" strike="noStrike" kern="1200" cap="none" spc="0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Unità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7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: </a:t>
            </a:r>
            <a:r>
              <a:rPr lang="es-PR" sz="3600" dirty="0" smtClean="0">
                <a:solidFill>
                  <a:schemeClr val="tx2"/>
                </a:solidFill>
                <a:latin typeface="Candara" pitchFamily="34" charset="0"/>
              </a:rPr>
              <a:t>Dopo </a:t>
            </a:r>
            <a:r>
              <a:rPr lang="es-PR" sz="3600" dirty="0" err="1" smtClean="0">
                <a:solidFill>
                  <a:schemeClr val="tx2"/>
                </a:solidFill>
                <a:latin typeface="Candara" pitchFamily="34" charset="0"/>
              </a:rPr>
              <a:t>Giudea</a:t>
            </a:r>
            <a:endParaRPr kumimoji="0" lang="es-PR" sz="3600" b="0" i="0" u="none" strike="noStrike" kern="1200" cap="none" spc="0" normalizeH="0" baseline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s-PR" sz="3600" dirty="0" smtClean="0">
                <a:solidFill>
                  <a:schemeClr val="tx2"/>
                </a:solidFill>
                <a:latin typeface="Candara" pitchFamily="34" charset="0"/>
                <a:cs typeface="+mn-cs"/>
              </a:rPr>
              <a:t>S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tudio </a:t>
            </a:r>
            <a:r>
              <a:rPr lang="es-PR" sz="3600" dirty="0" smtClean="0">
                <a:solidFill>
                  <a:schemeClr val="tx2"/>
                </a:solidFill>
                <a:latin typeface="Candara" pitchFamily="34" charset="0"/>
                <a:cs typeface="+mn-cs"/>
              </a:rPr>
              <a:t>24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44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“</a:t>
            </a:r>
            <a:r>
              <a:rPr kumimoji="0" lang="es-PR" sz="4400" b="0" i="0" u="none" strike="noStrike" kern="1200" cap="none" spc="0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Gesù</a:t>
            </a:r>
            <a:r>
              <a:rPr kumimoji="0" lang="es-PR" sz="44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kumimoji="0" lang="es-PR" sz="4400" b="0" i="0" u="none" strike="noStrike" kern="1200" cap="none" spc="0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cagiona</a:t>
            </a:r>
            <a:r>
              <a:rPr kumimoji="0" lang="es-PR" sz="44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kumimoji="0" lang="es-PR" sz="44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controversia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”</a:t>
            </a:r>
            <a:r>
              <a:rPr kumimoji="0" lang="es-PR" sz="4400" b="0" i="0" u="none" strike="noStrike" kern="120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                     </a:t>
            </a:r>
            <a:r>
              <a:rPr kumimoji="0" lang="es-PR" sz="44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            </a:t>
            </a:r>
            <a:r>
              <a:rPr kumimoji="0" lang="es-PR" sz="44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(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Giovanni 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9:1-41)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R" sz="3600" dirty="0" smtClean="0">
                <a:solidFill>
                  <a:schemeClr val="tx2"/>
                </a:solidFill>
                <a:latin typeface="Candara" pitchFamily="34" charset="0"/>
                <a:cs typeface="+mn-cs"/>
              </a:rPr>
              <a:t>18 </a:t>
            </a:r>
            <a:r>
              <a:rPr lang="es-PR" sz="3600" dirty="0" smtClean="0">
                <a:solidFill>
                  <a:schemeClr val="tx2"/>
                </a:solidFill>
                <a:latin typeface="Candara" pitchFamily="34" charset="0"/>
                <a:cs typeface="+mn-cs"/>
              </a:rPr>
              <a:t>marzo</a:t>
            </a:r>
            <a:r>
              <a:rPr kumimoji="0" lang="es-PR" sz="36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2014</a:t>
            </a:r>
            <a:endParaRPr kumimoji="0" lang="es-PR" sz="3600" b="0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10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2209800"/>
            <a:ext cx="8458200" cy="4648200"/>
          </a:xfrm>
        </p:spPr>
        <p:txBody>
          <a:bodyPr/>
          <a:lstStyle/>
          <a:p>
            <a:r>
              <a:rPr lang="es-ES" i="1" dirty="0" err="1" smtClean="0"/>
              <a:t>Mentre</a:t>
            </a:r>
            <a:r>
              <a:rPr lang="es-ES" i="1" dirty="0" smtClean="0"/>
              <a:t> è </a:t>
            </a:r>
            <a:r>
              <a:rPr lang="es-ES" i="1" dirty="0" err="1" smtClean="0"/>
              <a:t>giorno</a:t>
            </a:r>
            <a:r>
              <a:rPr lang="es-ES" i="1" dirty="0" smtClean="0"/>
              <a:t>:</a:t>
            </a:r>
            <a:endParaRPr lang="es-ES" i="1" dirty="0" smtClean="0"/>
          </a:p>
          <a:p>
            <a:pPr lvl="1"/>
            <a:r>
              <a:rPr lang="es-ES" dirty="0" err="1" smtClean="0"/>
              <a:t>Giorno</a:t>
            </a:r>
            <a:r>
              <a:rPr lang="es-ES" dirty="0" smtClean="0"/>
              <a:t> </a:t>
            </a:r>
            <a:r>
              <a:rPr lang="es-ES" dirty="0" smtClean="0"/>
              <a:t>(</a:t>
            </a:r>
            <a:r>
              <a:rPr lang="es-ES" dirty="0" smtClean="0"/>
              <a:t>luce) </a:t>
            </a:r>
            <a:r>
              <a:rPr lang="es-ES" i="1" dirty="0" smtClean="0"/>
              <a:t>vs. </a:t>
            </a:r>
            <a:r>
              <a:rPr lang="es-ES" dirty="0" err="1" smtClean="0"/>
              <a:t>Notte</a:t>
            </a:r>
            <a:r>
              <a:rPr lang="es-ES" dirty="0" smtClean="0"/>
              <a:t> </a:t>
            </a:r>
            <a:r>
              <a:rPr lang="es-ES" dirty="0" smtClean="0"/>
              <a:t>(oscuridad)</a:t>
            </a:r>
          </a:p>
          <a:p>
            <a:pPr lvl="1"/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giorno</a:t>
            </a:r>
            <a:r>
              <a:rPr lang="es-ES" dirty="0" smtClean="0"/>
              <a:t> è tempo di </a:t>
            </a:r>
            <a:r>
              <a:rPr lang="es-ES" dirty="0" err="1" smtClean="0"/>
              <a:t>opportunità</a:t>
            </a:r>
            <a:r>
              <a:rPr lang="es-ES" dirty="0" smtClean="0"/>
              <a:t> – di </a:t>
            </a:r>
            <a:r>
              <a:rPr lang="es-ES" dirty="0" err="1" smtClean="0"/>
              <a:t>ricevere</a:t>
            </a:r>
            <a:r>
              <a:rPr lang="es-ES" dirty="0" smtClean="0"/>
              <a:t> </a:t>
            </a:r>
            <a:r>
              <a:rPr lang="es-ES" dirty="0" err="1" smtClean="0"/>
              <a:t>Gesù</a:t>
            </a:r>
            <a:r>
              <a:rPr lang="es-ES" dirty="0" smtClean="0"/>
              <a:t> come Salvatore.</a:t>
            </a:r>
            <a:endParaRPr lang="es-ES" dirty="0" smtClean="0"/>
          </a:p>
          <a:p>
            <a:pPr lvl="1"/>
            <a:r>
              <a:rPr lang="es-ES" dirty="0" err="1" smtClean="0"/>
              <a:t>Notte</a:t>
            </a:r>
            <a:r>
              <a:rPr lang="es-ES" dirty="0" smtClean="0"/>
              <a:t> </a:t>
            </a:r>
            <a:r>
              <a:rPr lang="es-ES" dirty="0" smtClean="0"/>
              <a:t>es </a:t>
            </a:r>
            <a:r>
              <a:rPr lang="es-ES" dirty="0" err="1" smtClean="0"/>
              <a:t>allusivo</a:t>
            </a:r>
            <a:r>
              <a:rPr lang="es-ES" dirty="0" smtClean="0"/>
              <a:t> </a:t>
            </a:r>
            <a:r>
              <a:rPr lang="es-ES" dirty="0" smtClean="0"/>
              <a:t>al </a:t>
            </a:r>
            <a:r>
              <a:rPr lang="es-ES" dirty="0" smtClean="0"/>
              <a:t>tempo </a:t>
            </a:r>
            <a:r>
              <a:rPr lang="es-ES" dirty="0" err="1" smtClean="0"/>
              <a:t>nel</a:t>
            </a:r>
            <a:r>
              <a:rPr lang="es-ES" dirty="0" smtClean="0"/>
              <a:t> </a:t>
            </a:r>
            <a:r>
              <a:rPr lang="es-ES" dirty="0" err="1" smtClean="0"/>
              <a:t>quale</a:t>
            </a:r>
            <a:r>
              <a:rPr lang="es-ES" dirty="0" smtClean="0"/>
              <a:t> </a:t>
            </a:r>
            <a:r>
              <a:rPr lang="es-ES" dirty="0" err="1" smtClean="0"/>
              <a:t>l’opportunità</a:t>
            </a:r>
            <a:r>
              <a:rPr lang="es-ES" dirty="0" smtClean="0"/>
              <a:t> di </a:t>
            </a:r>
            <a:r>
              <a:rPr lang="es-ES" dirty="0" err="1" smtClean="0"/>
              <a:t>ottenere</a:t>
            </a:r>
            <a:r>
              <a:rPr lang="es-ES" dirty="0" smtClean="0"/>
              <a:t> la </a:t>
            </a:r>
            <a:r>
              <a:rPr lang="es-ES" dirty="0" err="1" smtClean="0"/>
              <a:t>salvazione</a:t>
            </a:r>
            <a:r>
              <a:rPr lang="es-ES" dirty="0" smtClean="0"/>
              <a:t> per </a:t>
            </a:r>
            <a:r>
              <a:rPr lang="es-ES" dirty="0" err="1" smtClean="0"/>
              <a:t>l’anima</a:t>
            </a:r>
            <a:r>
              <a:rPr lang="es-ES" dirty="0" smtClean="0"/>
              <a:t> non è </a:t>
            </a:r>
            <a:r>
              <a:rPr lang="es-ES" dirty="0" err="1" smtClean="0"/>
              <a:t>disponibile</a:t>
            </a:r>
            <a:r>
              <a:rPr lang="es-ES" dirty="0" smtClean="0"/>
              <a:t>. 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467600" cy="1462087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dirty="0" smtClean="0"/>
              <a:t>Un </a:t>
            </a:r>
            <a:r>
              <a:rPr lang="en-US" dirty="0" err="1" smtClean="0"/>
              <a:t>uomo</a:t>
            </a:r>
            <a:r>
              <a:rPr lang="en-US" dirty="0" smtClean="0"/>
              <a:t> </a:t>
            </a:r>
            <a:r>
              <a:rPr lang="en-US" dirty="0" err="1" smtClean="0"/>
              <a:t>cieco</a:t>
            </a:r>
            <a:r>
              <a:rPr lang="en-US" dirty="0" smtClean="0"/>
              <a:t> </a:t>
            </a:r>
            <a:r>
              <a:rPr lang="es-PR" dirty="0" err="1" smtClean="0"/>
              <a:t>riceve</a:t>
            </a:r>
            <a:r>
              <a:rPr lang="es-PR" dirty="0" smtClean="0"/>
              <a:t> la vista</a:t>
            </a:r>
            <a:r>
              <a:rPr lang="en-US" dirty="0" smtClean="0"/>
              <a:t> </a:t>
            </a:r>
            <a:r>
              <a:rPr lang="es-PR" dirty="0" smtClean="0"/>
              <a:t>(Giovanni 9:1-7)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xmlns="" val="247117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28674" name="AutoShape 2" descr="https://sites.google.com/site/arxonmixail/Lot20Sodom20pillar20salt.jpg"/>
          <p:cNvSpPr>
            <a:spLocks noChangeAspect="1" noChangeArrowheads="1"/>
          </p:cNvSpPr>
          <p:nvPr/>
        </p:nvSpPr>
        <p:spPr bwMode="auto">
          <a:xfrm>
            <a:off x="63500" y="-136525"/>
            <a:ext cx="7620000" cy="9801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6" name="AutoShape 4" descr="https://sites.google.com/site/arxonmixail/Lot20Sodom20pillar20salt.jpg"/>
          <p:cNvSpPr>
            <a:spLocks noChangeAspect="1" noChangeArrowheads="1"/>
          </p:cNvSpPr>
          <p:nvPr/>
        </p:nvSpPr>
        <p:spPr bwMode="auto">
          <a:xfrm>
            <a:off x="63500" y="-136525"/>
            <a:ext cx="7620000" cy="9801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696200" cy="1462087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es-PR" dirty="0" err="1" smtClean="0"/>
              <a:t>Testimonianza</a:t>
            </a:r>
            <a:r>
              <a:rPr lang="es-PR" dirty="0" smtClean="0"/>
              <a:t> </a:t>
            </a:r>
            <a:r>
              <a:rPr lang="es-PR" dirty="0" err="1" smtClean="0"/>
              <a:t>dell’uomo</a:t>
            </a:r>
            <a:r>
              <a:rPr lang="es-PR" dirty="0" smtClean="0"/>
              <a:t> </a:t>
            </a:r>
            <a:r>
              <a:rPr lang="es-PR" dirty="0" err="1" smtClean="0"/>
              <a:t>guarito</a:t>
            </a:r>
            <a:r>
              <a:rPr lang="es-PR" dirty="0" smtClean="0"/>
              <a:t> (Giovanni </a:t>
            </a:r>
            <a:r>
              <a:rPr lang="es-PR" dirty="0"/>
              <a:t>9:13-17</a:t>
            </a:r>
            <a:r>
              <a:rPr lang="es-PR" dirty="0" smtClean="0"/>
              <a:t>)</a:t>
            </a:r>
            <a:endParaRPr lang="es-P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40380" y="2106442"/>
            <a:ext cx="6255820" cy="452295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763000" cy="320040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“</a:t>
            </a:r>
            <a:r>
              <a:rPr lang="it-IT" dirty="0" smtClean="0"/>
              <a:t>Condussero dai farisei colui che era stato cieco. </a:t>
            </a:r>
            <a:r>
              <a:rPr lang="it-IT" dirty="0" smtClean="0"/>
              <a:t> </a:t>
            </a:r>
            <a:r>
              <a:rPr lang="it-IT" dirty="0" smtClean="0"/>
              <a:t>Or era in giorno di sabato che Gesù aveva fatto il fango e gli aveva aperto gli occhi. </a:t>
            </a:r>
            <a:r>
              <a:rPr lang="it-IT" dirty="0" smtClean="0"/>
              <a:t>I </a:t>
            </a:r>
            <a:r>
              <a:rPr lang="it-IT" dirty="0" smtClean="0"/>
              <a:t>farisei dunque gli domandarono di nuovo come egli avesse ricuperato la vista. Ed egli disse loro: «Mi ha messo del fango sugli occhi, mi sono lavato e ci vedo</a:t>
            </a:r>
            <a:r>
              <a:rPr lang="it-IT" dirty="0" smtClean="0"/>
              <a:t>»</a:t>
            </a:r>
            <a:r>
              <a:rPr lang="es-ES" dirty="0" smtClean="0"/>
              <a:t>...”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696200" cy="1462087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es-PR" dirty="0" err="1" smtClean="0"/>
              <a:t>Testimonianza</a:t>
            </a:r>
            <a:r>
              <a:rPr lang="es-PR" dirty="0" smtClean="0"/>
              <a:t> </a:t>
            </a:r>
            <a:r>
              <a:rPr lang="es-PR" dirty="0" err="1" smtClean="0"/>
              <a:t>dell’uomo</a:t>
            </a:r>
            <a:r>
              <a:rPr lang="es-PR" dirty="0" smtClean="0"/>
              <a:t> </a:t>
            </a:r>
            <a:r>
              <a:rPr lang="es-PR" dirty="0" err="1" smtClean="0"/>
              <a:t>guarito</a:t>
            </a:r>
            <a:r>
              <a:rPr lang="es-PR" dirty="0" smtClean="0"/>
              <a:t> (Giovanni 9:13-17)</a:t>
            </a:r>
            <a:endParaRPr lang="es-PR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763000" cy="358140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“...</a:t>
            </a:r>
            <a:r>
              <a:rPr lang="it-IT" dirty="0" smtClean="0"/>
              <a:t> Perciò alcuni dei farisei dicevano: «Quest'uomo non è da Dio perché non osserva il sabato». Ma altri dicevano: «Come può un peccatore fare tali miracoli?» E vi era disaccordo tra di loro. </a:t>
            </a:r>
            <a:r>
              <a:rPr lang="it-IT" dirty="0" smtClean="0"/>
              <a:t>Essi </a:t>
            </a:r>
            <a:r>
              <a:rPr lang="it-IT" dirty="0" smtClean="0"/>
              <a:t>dunque dissero di nuovo al cieco: «Tu, che dici di lui, poiché ti ha aperto gli occhi?» Egli rispose: «È un profeta</a:t>
            </a:r>
            <a:r>
              <a:rPr lang="it-IT" dirty="0" smtClean="0"/>
              <a:t>»</a:t>
            </a:r>
            <a:r>
              <a:rPr lang="es-ES" dirty="0" smtClean="0"/>
              <a:t>.”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696200" cy="1462087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es-PR" dirty="0" err="1" smtClean="0"/>
              <a:t>Testimonianza</a:t>
            </a:r>
            <a:r>
              <a:rPr lang="es-PR" dirty="0" smtClean="0"/>
              <a:t> </a:t>
            </a:r>
            <a:r>
              <a:rPr lang="es-PR" dirty="0" err="1" smtClean="0"/>
              <a:t>dell’uomo</a:t>
            </a:r>
            <a:r>
              <a:rPr lang="es-PR" dirty="0" smtClean="0"/>
              <a:t> </a:t>
            </a:r>
            <a:r>
              <a:rPr lang="es-PR" dirty="0" err="1" smtClean="0"/>
              <a:t>guarito</a:t>
            </a:r>
            <a:r>
              <a:rPr lang="es-PR" dirty="0" smtClean="0"/>
              <a:t> (Giovanni 9:13-17)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xmlns="" val="3945438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8839200" cy="4800600"/>
          </a:xfrm>
        </p:spPr>
        <p:txBody>
          <a:bodyPr/>
          <a:lstStyle/>
          <a:p>
            <a:r>
              <a:rPr lang="es-ES" i="1" dirty="0" err="1" smtClean="0"/>
              <a:t>Evidenze</a:t>
            </a:r>
            <a:r>
              <a:rPr lang="es-ES" i="1" dirty="0" smtClean="0"/>
              <a:t> </a:t>
            </a:r>
            <a:r>
              <a:rPr lang="es-ES" i="1" dirty="0" err="1" smtClean="0"/>
              <a:t>dell’opera</a:t>
            </a:r>
            <a:r>
              <a:rPr lang="es-ES" i="1" dirty="0" smtClean="0"/>
              <a:t> di Dio</a:t>
            </a:r>
            <a:endParaRPr lang="es-ES" dirty="0" smtClean="0"/>
          </a:p>
          <a:p>
            <a:pPr lvl="1"/>
            <a:r>
              <a:rPr lang="es-ES" dirty="0" smtClean="0"/>
              <a:t>I </a:t>
            </a:r>
            <a:r>
              <a:rPr lang="es-ES" dirty="0" err="1" smtClean="0"/>
              <a:t>ciechi</a:t>
            </a:r>
            <a:r>
              <a:rPr lang="es-ES" dirty="0" smtClean="0"/>
              <a:t> </a:t>
            </a:r>
            <a:r>
              <a:rPr lang="es-ES" dirty="0" err="1" smtClean="0"/>
              <a:t>spirituali</a:t>
            </a:r>
            <a:r>
              <a:rPr lang="es-ES" dirty="0" smtClean="0"/>
              <a:t> si </a:t>
            </a:r>
            <a:r>
              <a:rPr lang="es-ES" dirty="0" err="1" smtClean="0"/>
              <a:t>resistiranno</a:t>
            </a:r>
            <a:r>
              <a:rPr lang="es-ES" dirty="0" smtClean="0"/>
              <a:t> a </a:t>
            </a:r>
            <a:r>
              <a:rPr lang="es-ES" dirty="0" err="1" smtClean="0"/>
              <a:t>vedere</a:t>
            </a:r>
            <a:r>
              <a:rPr lang="es-ES" dirty="0" smtClean="0"/>
              <a:t> la </a:t>
            </a:r>
            <a:r>
              <a:rPr lang="es-ES" dirty="0" smtClean="0"/>
              <a:t>mano del </a:t>
            </a:r>
            <a:r>
              <a:rPr lang="es-ES" dirty="0" err="1" smtClean="0"/>
              <a:t>Signore</a:t>
            </a:r>
            <a:r>
              <a:rPr lang="es-ES" dirty="0" smtClean="0"/>
              <a:t> operando.</a:t>
            </a:r>
            <a:endParaRPr lang="es-ES" sz="1200" dirty="0"/>
          </a:p>
          <a:p>
            <a:pPr lvl="1"/>
            <a:r>
              <a:rPr lang="es-ES" dirty="0" err="1" smtClean="0"/>
              <a:t>Preferiranno</a:t>
            </a:r>
            <a:r>
              <a:rPr lang="es-ES" dirty="0" smtClean="0"/>
              <a:t>  </a:t>
            </a:r>
            <a:r>
              <a:rPr lang="es-ES" dirty="0" err="1" smtClean="0"/>
              <a:t>giustificare</a:t>
            </a:r>
            <a:r>
              <a:rPr lang="es-ES" dirty="0" smtClean="0"/>
              <a:t> la </a:t>
            </a:r>
            <a:r>
              <a:rPr lang="es-ES" dirty="0" err="1" smtClean="0"/>
              <a:t>sua</a:t>
            </a:r>
            <a:r>
              <a:rPr lang="es-ES" dirty="0" smtClean="0"/>
              <a:t> </a:t>
            </a:r>
            <a:r>
              <a:rPr lang="es-ES" dirty="0" err="1" smtClean="0"/>
              <a:t>ignoranza</a:t>
            </a:r>
            <a:r>
              <a:rPr lang="es-ES" dirty="0" smtClean="0"/>
              <a:t>.</a:t>
            </a:r>
            <a:endParaRPr lang="es-ES" sz="5000" dirty="0" smtClean="0"/>
          </a:p>
          <a:p>
            <a:pPr lvl="2"/>
            <a:r>
              <a:rPr lang="es-ES" dirty="0" err="1" smtClean="0"/>
              <a:t>E</a:t>
            </a:r>
            <a:r>
              <a:rPr lang="es-ES" dirty="0" err="1" smtClean="0"/>
              <a:t>nfasi</a:t>
            </a:r>
            <a:r>
              <a:rPr lang="es-ES" dirty="0" smtClean="0"/>
              <a:t> </a:t>
            </a:r>
            <a:r>
              <a:rPr lang="es-ES" dirty="0" err="1" smtClean="0"/>
              <a:t>nel</a:t>
            </a:r>
            <a:r>
              <a:rPr lang="es-ES" dirty="0" smtClean="0"/>
              <a:t> </a:t>
            </a:r>
            <a:r>
              <a:rPr lang="es-ES" dirty="0" err="1" smtClean="0"/>
              <a:t>giorno</a:t>
            </a:r>
            <a:r>
              <a:rPr lang="es-ES" dirty="0" smtClean="0"/>
              <a:t> </a:t>
            </a:r>
            <a:r>
              <a:rPr lang="es-ES" i="1" dirty="0" err="1" smtClean="0"/>
              <a:t>sabato</a:t>
            </a:r>
            <a:r>
              <a:rPr lang="es-ES" i="1" dirty="0" smtClean="0"/>
              <a:t>.</a:t>
            </a:r>
          </a:p>
          <a:p>
            <a:pPr lvl="2"/>
            <a:r>
              <a:rPr lang="es-ES" dirty="0" err="1" smtClean="0"/>
              <a:t>Il</a:t>
            </a:r>
            <a:r>
              <a:rPr lang="es-ES" dirty="0" smtClean="0"/>
              <a:t> loro </a:t>
            </a:r>
            <a:r>
              <a:rPr lang="es-ES" dirty="0" smtClean="0"/>
              <a:t>legalismo </a:t>
            </a:r>
            <a:r>
              <a:rPr lang="es-ES" dirty="0" err="1" smtClean="0"/>
              <a:t>gli</a:t>
            </a:r>
            <a:r>
              <a:rPr lang="es-ES" dirty="0" smtClean="0"/>
              <a:t> ha </a:t>
            </a:r>
            <a:r>
              <a:rPr lang="es-ES" dirty="0" err="1" smtClean="0"/>
              <a:t>portato</a:t>
            </a:r>
            <a:r>
              <a:rPr lang="es-ES" dirty="0" smtClean="0"/>
              <a:t> a </a:t>
            </a:r>
            <a:r>
              <a:rPr lang="es-ES" dirty="0" err="1" smtClean="0"/>
              <a:t>concludere</a:t>
            </a:r>
            <a:r>
              <a:rPr lang="es-ES" dirty="0" smtClean="0"/>
              <a:t> </a:t>
            </a:r>
            <a:r>
              <a:rPr lang="es-ES" dirty="0" smtClean="0"/>
              <a:t>ch</a:t>
            </a:r>
            <a:r>
              <a:rPr lang="es-ES" dirty="0" smtClean="0"/>
              <a:t>e</a:t>
            </a:r>
            <a:r>
              <a:rPr lang="es-ES" dirty="0" smtClean="0"/>
              <a:t>, </a:t>
            </a:r>
            <a:r>
              <a:rPr lang="es-ES" dirty="0" err="1" smtClean="0"/>
              <a:t>malgrado</a:t>
            </a:r>
            <a:r>
              <a:rPr lang="es-ES" dirty="0" smtClean="0"/>
              <a:t> la </a:t>
            </a:r>
            <a:r>
              <a:rPr lang="es-ES" dirty="0" err="1" smtClean="0"/>
              <a:t>chiara</a:t>
            </a:r>
            <a:r>
              <a:rPr lang="es-ES" dirty="0" smtClean="0"/>
              <a:t> </a:t>
            </a:r>
            <a:r>
              <a:rPr lang="es-ES" dirty="0" err="1" smtClean="0"/>
              <a:t>dimostrazione</a:t>
            </a:r>
            <a:r>
              <a:rPr lang="es-ES" dirty="0" smtClean="0"/>
              <a:t> di </a:t>
            </a:r>
            <a:r>
              <a:rPr lang="es-ES" dirty="0" err="1" smtClean="0"/>
              <a:t>potere</a:t>
            </a:r>
            <a:r>
              <a:rPr lang="es-ES" dirty="0" smtClean="0"/>
              <a:t> di </a:t>
            </a:r>
            <a:r>
              <a:rPr lang="es-ES" dirty="0" err="1" smtClean="0"/>
              <a:t>Gesù</a:t>
            </a:r>
            <a:r>
              <a:rPr lang="es-ES" dirty="0" smtClean="0"/>
              <a:t>, </a:t>
            </a:r>
            <a:r>
              <a:rPr lang="es-ES" dirty="0" err="1" smtClean="0"/>
              <a:t>Lui</a:t>
            </a:r>
            <a:r>
              <a:rPr lang="es-ES" dirty="0" smtClean="0"/>
              <a:t> </a:t>
            </a:r>
            <a:r>
              <a:rPr lang="es-ES" dirty="0" err="1" smtClean="0"/>
              <a:t>doveva</a:t>
            </a:r>
            <a:r>
              <a:rPr lang="es-ES" dirty="0" smtClean="0"/>
              <a:t> </a:t>
            </a:r>
            <a:r>
              <a:rPr lang="es-ES" dirty="0" err="1" smtClean="0"/>
              <a:t>essere</a:t>
            </a:r>
            <a:r>
              <a:rPr lang="es-ES" dirty="0" smtClean="0"/>
              <a:t> </a:t>
            </a:r>
            <a:r>
              <a:rPr lang="es-ES" dirty="0" err="1" smtClean="0"/>
              <a:t>peccatore</a:t>
            </a:r>
            <a:r>
              <a:rPr lang="es-ES" dirty="0" smtClean="0"/>
              <a:t> perché </a:t>
            </a:r>
            <a:r>
              <a:rPr lang="es-ES" dirty="0" err="1" smtClean="0"/>
              <a:t>guariva</a:t>
            </a:r>
            <a:r>
              <a:rPr lang="es-ES" dirty="0" smtClean="0"/>
              <a:t> </a:t>
            </a:r>
            <a:r>
              <a:rPr lang="es-ES" dirty="0" err="1" smtClean="0"/>
              <a:t>nel</a:t>
            </a:r>
            <a:r>
              <a:rPr lang="es-ES" dirty="0" smtClean="0"/>
              <a:t> </a:t>
            </a:r>
            <a:r>
              <a:rPr lang="es-ES" dirty="0" err="1" smtClean="0"/>
              <a:t>giorno</a:t>
            </a:r>
            <a:r>
              <a:rPr lang="es-ES" dirty="0" smtClean="0"/>
              <a:t> di </a:t>
            </a:r>
            <a:r>
              <a:rPr lang="es-ES" dirty="0" err="1" smtClean="0"/>
              <a:t>riposo</a:t>
            </a:r>
            <a:r>
              <a:rPr lang="es-ES" dirty="0" smtClean="0"/>
              <a:t>. </a:t>
            </a:r>
            <a:endParaRPr lang="es-ES" dirty="0" smtClean="0"/>
          </a:p>
          <a:p>
            <a:pPr lvl="2"/>
            <a:r>
              <a:rPr lang="es-ES" dirty="0" smtClean="0"/>
              <a:t>Per </a:t>
            </a:r>
            <a:r>
              <a:rPr lang="es-ES" dirty="0" err="1" smtClean="0"/>
              <a:t>alcuni</a:t>
            </a:r>
            <a:r>
              <a:rPr lang="es-ES" dirty="0" smtClean="0"/>
              <a:t> la </a:t>
            </a:r>
            <a:r>
              <a:rPr lang="es-ES" dirty="0" smtClean="0"/>
              <a:t>postura </a:t>
            </a:r>
            <a:r>
              <a:rPr lang="es-ES" dirty="0" err="1" smtClean="0"/>
              <a:t>dei</a:t>
            </a:r>
            <a:r>
              <a:rPr lang="es-ES" dirty="0" smtClean="0"/>
              <a:t> </a:t>
            </a:r>
            <a:r>
              <a:rPr lang="es-ES" dirty="0" err="1" smtClean="0"/>
              <a:t>farisei</a:t>
            </a:r>
            <a:r>
              <a:rPr lang="es-ES" dirty="0" smtClean="0"/>
              <a:t> era </a:t>
            </a:r>
            <a:r>
              <a:rPr lang="es-ES" dirty="0" err="1" smtClean="0"/>
              <a:t>contraddittoria</a:t>
            </a:r>
            <a:r>
              <a:rPr lang="es-ES" dirty="0" smtClean="0"/>
              <a:t>: </a:t>
            </a:r>
            <a:r>
              <a:rPr lang="es-ES" dirty="0" smtClean="0"/>
              <a:t>Come </a:t>
            </a:r>
            <a:r>
              <a:rPr lang="es-ES" dirty="0" err="1" smtClean="0"/>
              <a:t>può</a:t>
            </a:r>
            <a:r>
              <a:rPr lang="es-ES" dirty="0" smtClean="0"/>
              <a:t> un </a:t>
            </a:r>
            <a:r>
              <a:rPr lang="es-ES" dirty="0" err="1" smtClean="0"/>
              <a:t>uomo</a:t>
            </a:r>
            <a:r>
              <a:rPr lang="es-ES" dirty="0" smtClean="0"/>
              <a:t> </a:t>
            </a:r>
            <a:r>
              <a:rPr lang="es-ES" dirty="0" err="1" smtClean="0"/>
              <a:t>peccatore</a:t>
            </a:r>
            <a:r>
              <a:rPr lang="es-ES" dirty="0" smtClean="0"/>
              <a:t> </a:t>
            </a:r>
            <a:r>
              <a:rPr lang="es-ES" dirty="0" err="1" smtClean="0"/>
              <a:t>fare</a:t>
            </a:r>
            <a:r>
              <a:rPr lang="es-ES" dirty="0" smtClean="0"/>
              <a:t> </a:t>
            </a:r>
            <a:r>
              <a:rPr lang="es-ES" dirty="0" err="1" smtClean="0"/>
              <a:t>questi</a:t>
            </a:r>
            <a:r>
              <a:rPr lang="es-ES" dirty="0" smtClean="0"/>
              <a:t> </a:t>
            </a:r>
            <a:r>
              <a:rPr lang="es-ES" dirty="0" err="1" smtClean="0"/>
              <a:t>segni</a:t>
            </a:r>
            <a:r>
              <a:rPr lang="es-ES" dirty="0" smtClean="0"/>
              <a:t>? </a:t>
            </a:r>
            <a:endParaRPr lang="es-ES" dirty="0" smtClean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696200" cy="1462087"/>
          </a:xfrm>
        </p:spPr>
        <p:txBody>
          <a:bodyPr/>
          <a:lstStyle/>
          <a:p>
            <a:pPr marL="742950" indent="-7429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es-PR" dirty="0" err="1" smtClean="0"/>
              <a:t>Testimonianza</a:t>
            </a:r>
            <a:r>
              <a:rPr lang="es-PR" dirty="0" smtClean="0"/>
              <a:t> </a:t>
            </a:r>
            <a:r>
              <a:rPr lang="es-PR" dirty="0" err="1" smtClean="0"/>
              <a:t>dell’uomo</a:t>
            </a:r>
            <a:r>
              <a:rPr lang="es-PR" dirty="0" smtClean="0"/>
              <a:t> </a:t>
            </a:r>
            <a:r>
              <a:rPr lang="es-PR" dirty="0" err="1" smtClean="0"/>
              <a:t>guarito</a:t>
            </a:r>
            <a:r>
              <a:rPr lang="es-PR" dirty="0" smtClean="0"/>
              <a:t> (Giovanni 9:13-17)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xmlns="" val="999697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" y="1981200"/>
            <a:ext cx="8686800" cy="4114800"/>
          </a:xfrm>
        </p:spPr>
        <p:txBody>
          <a:bodyPr/>
          <a:lstStyle/>
          <a:p>
            <a:pPr>
              <a:buNone/>
            </a:pPr>
            <a:r>
              <a:rPr lang="es-ES" sz="4000" dirty="0" smtClean="0"/>
              <a:t>	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799" y="304800"/>
            <a:ext cx="7696201" cy="1462087"/>
          </a:xfrm>
        </p:spPr>
        <p:txBody>
          <a:bodyPr/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3"/>
            </a:pPr>
            <a:r>
              <a:rPr lang="en-US" dirty="0"/>
              <a:t>Un </a:t>
            </a:r>
            <a:r>
              <a:rPr lang="es-PR" dirty="0" err="1" smtClean="0"/>
              <a:t>nuovo</a:t>
            </a:r>
            <a:r>
              <a:rPr lang="es-PR" dirty="0" smtClean="0"/>
              <a:t> </a:t>
            </a:r>
            <a:r>
              <a:rPr lang="es-PR" dirty="0"/>
              <a:t>interrogatorio       </a:t>
            </a:r>
            <a:r>
              <a:rPr lang="en-US" dirty="0"/>
              <a:t>       </a:t>
            </a:r>
            <a:r>
              <a:rPr lang="es-PR" dirty="0" smtClean="0"/>
              <a:t>(Giovanni </a:t>
            </a:r>
            <a:r>
              <a:rPr lang="es-PR" dirty="0"/>
              <a:t>9:24-34)</a:t>
            </a:r>
            <a:endParaRPr lang="es-PR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71600" y="2057400"/>
            <a:ext cx="6324600" cy="457268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8718551" cy="4800600"/>
          </a:xfrm>
        </p:spPr>
        <p:txBody>
          <a:bodyPr/>
          <a:lstStyle/>
          <a:p>
            <a:pPr marL="0" indent="0">
              <a:buNone/>
            </a:pPr>
            <a:r>
              <a:rPr lang="es-ES" sz="3000" dirty="0" smtClean="0"/>
              <a:t>“</a:t>
            </a:r>
            <a:r>
              <a:rPr lang="it-IT" sz="3000" dirty="0" smtClean="0"/>
              <a:t>Essi dunque chiamarono per la seconda volta l'uomo che era stato cieco, e gli dissero: «Da' gloria a Dio! Noi sappiamo che quest'uomo è un peccatore</a:t>
            </a:r>
            <a:r>
              <a:rPr lang="it-IT" sz="3000" dirty="0" smtClean="0"/>
              <a:t>». </a:t>
            </a:r>
            <a:r>
              <a:rPr lang="it-IT" sz="3000" dirty="0" smtClean="0"/>
              <a:t>Egli rispose: «Se egli sia un peccatore, non so; una cosa so, che ero cieco e ora ci vedo</a:t>
            </a:r>
            <a:r>
              <a:rPr lang="it-IT" sz="3000" dirty="0" smtClean="0"/>
              <a:t>». </a:t>
            </a:r>
            <a:r>
              <a:rPr lang="it-IT" sz="3000" dirty="0" smtClean="0"/>
              <a:t>Essi allora gli dissero: «Che cosa ti ha fatto? Come ti aprì gli occhi?» </a:t>
            </a:r>
            <a:r>
              <a:rPr lang="it-IT" sz="3000" dirty="0" smtClean="0"/>
              <a:t>Egli </a:t>
            </a:r>
            <a:r>
              <a:rPr lang="it-IT" sz="3000" dirty="0" smtClean="0"/>
              <a:t>rispose loro: «Ve l'ho già detto e voi non avete ascoltato; perché volete udirlo di nuovo? Volete forse diventare suoi discepoli anche voi</a:t>
            </a:r>
            <a:r>
              <a:rPr lang="it-IT" sz="3000" dirty="0" smtClean="0"/>
              <a:t>?»..</a:t>
            </a:r>
            <a:r>
              <a:rPr lang="es-ES" sz="3000" dirty="0" smtClean="0"/>
              <a:t>.”</a:t>
            </a:r>
            <a:endParaRPr lang="es-ES" sz="3000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799" y="304800"/>
            <a:ext cx="7696201" cy="1462087"/>
          </a:xfrm>
        </p:spPr>
        <p:txBody>
          <a:bodyPr/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3"/>
            </a:pPr>
            <a:r>
              <a:rPr lang="en-US" dirty="0" smtClean="0"/>
              <a:t>Un </a:t>
            </a:r>
            <a:r>
              <a:rPr lang="es-PR" dirty="0" err="1" smtClean="0"/>
              <a:t>nuovo</a:t>
            </a:r>
            <a:r>
              <a:rPr lang="es-PR" dirty="0" smtClean="0"/>
              <a:t> interrogatorio       </a:t>
            </a:r>
            <a:r>
              <a:rPr lang="en-US" dirty="0" smtClean="0"/>
              <a:t>       </a:t>
            </a:r>
            <a:r>
              <a:rPr lang="es-PR" dirty="0" smtClean="0"/>
              <a:t>(Giovanni 9:24-34)</a:t>
            </a:r>
            <a:endParaRPr lang="es-PR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411480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“...</a:t>
            </a:r>
            <a:r>
              <a:rPr lang="it-IT" dirty="0" smtClean="0"/>
              <a:t>Essi </a:t>
            </a:r>
            <a:r>
              <a:rPr lang="it-IT" dirty="0" smtClean="0"/>
              <a:t>lo insultarono e dissero: «Sei tu discepolo di costui! Noi siamo discepoli di Mosè. </a:t>
            </a:r>
            <a:r>
              <a:rPr lang="it-IT" dirty="0" smtClean="0"/>
              <a:t>Noi </a:t>
            </a:r>
            <a:r>
              <a:rPr lang="it-IT" dirty="0" smtClean="0"/>
              <a:t>sappiamo che a Mosè Dio ha parlato; ma in quanto a costui, non sappiamo di dove sia</a:t>
            </a:r>
            <a:r>
              <a:rPr lang="it-IT" dirty="0" smtClean="0"/>
              <a:t>». </a:t>
            </a:r>
            <a:r>
              <a:rPr lang="it-IT" dirty="0" smtClean="0"/>
              <a:t>L'uomo rispose loro: «Questo poi è strano: che voi non sappiate di dove sia; eppure mi ha aperto gli occhi! </a:t>
            </a:r>
            <a:r>
              <a:rPr lang="es-ES" dirty="0" smtClean="0"/>
              <a:t>...”</a:t>
            </a:r>
            <a:endParaRPr lang="es-E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799" y="304800"/>
            <a:ext cx="7696201" cy="1462087"/>
          </a:xfrm>
        </p:spPr>
        <p:txBody>
          <a:bodyPr/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3"/>
            </a:pPr>
            <a:r>
              <a:rPr lang="en-US" dirty="0" smtClean="0"/>
              <a:t>Un </a:t>
            </a:r>
            <a:r>
              <a:rPr lang="es-PR" dirty="0" err="1" smtClean="0"/>
              <a:t>nuovo</a:t>
            </a:r>
            <a:r>
              <a:rPr lang="es-PR" dirty="0" smtClean="0"/>
              <a:t> interrogatorio       </a:t>
            </a:r>
            <a:r>
              <a:rPr lang="en-US" dirty="0" smtClean="0"/>
              <a:t>       </a:t>
            </a:r>
            <a:r>
              <a:rPr lang="es-PR" dirty="0" smtClean="0"/>
              <a:t>(Giovanni 9:24-34)</a:t>
            </a:r>
            <a:endParaRPr lang="es-PR" dirty="0" smtClean="0"/>
          </a:p>
        </p:txBody>
      </p:sp>
    </p:spTree>
    <p:extLst>
      <p:ext uri="{BB962C8B-B14F-4D97-AF65-F5344CB8AC3E}">
        <p14:creationId xmlns:p14="http://schemas.microsoft.com/office/powerpoint/2010/main" xmlns="" val="2283561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411480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“…</a:t>
            </a:r>
            <a:r>
              <a:rPr lang="it-IT" dirty="0" smtClean="0"/>
              <a:t>Si sa che Dio non esaudisce i peccatori; ma se uno è pio e fa la volontà di Dio, egli lo esaudisce. </a:t>
            </a:r>
            <a:r>
              <a:rPr lang="it-IT" dirty="0" smtClean="0"/>
              <a:t>Da </a:t>
            </a:r>
            <a:r>
              <a:rPr lang="it-IT" dirty="0" smtClean="0"/>
              <a:t>che mondo è mondo non si è mai udito che uno abbia aperto gli occhi a uno nato cieco</a:t>
            </a:r>
            <a:r>
              <a:rPr lang="it-IT" dirty="0" smtClean="0"/>
              <a:t>. </a:t>
            </a:r>
            <a:r>
              <a:rPr lang="it-IT" dirty="0" smtClean="0"/>
              <a:t>Se quest'uomo non fosse da Dio, non potrebbe fare nulla». </a:t>
            </a:r>
            <a:r>
              <a:rPr lang="it-IT" dirty="0" smtClean="0"/>
              <a:t>Essi </a:t>
            </a:r>
            <a:r>
              <a:rPr lang="it-IT" dirty="0" smtClean="0"/>
              <a:t>gli risposero: «Tu sei tutto quanto nato nel peccato e insegni a noi?» E lo cacciarono fuori.</a:t>
            </a:r>
            <a:r>
              <a:rPr lang="es-ES" dirty="0" smtClean="0"/>
              <a:t>”</a:t>
            </a:r>
            <a:endParaRPr lang="es-E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799" y="304800"/>
            <a:ext cx="7696201" cy="1462087"/>
          </a:xfrm>
        </p:spPr>
        <p:txBody>
          <a:bodyPr/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3"/>
            </a:pPr>
            <a:r>
              <a:rPr lang="en-US" dirty="0" smtClean="0"/>
              <a:t>Un </a:t>
            </a:r>
            <a:r>
              <a:rPr lang="es-PR" dirty="0" err="1" smtClean="0"/>
              <a:t>nuovo</a:t>
            </a:r>
            <a:r>
              <a:rPr lang="es-PR" dirty="0" smtClean="0"/>
              <a:t> interrogatorio       </a:t>
            </a:r>
            <a:r>
              <a:rPr lang="en-US" dirty="0" smtClean="0"/>
              <a:t>       </a:t>
            </a:r>
            <a:r>
              <a:rPr lang="es-PR" dirty="0" smtClean="0"/>
              <a:t>(Giovanni 9:24-34)</a:t>
            </a:r>
            <a:endParaRPr lang="es-PR" dirty="0" smtClean="0"/>
          </a:p>
        </p:txBody>
      </p:sp>
    </p:spTree>
    <p:extLst>
      <p:ext uri="{BB962C8B-B14F-4D97-AF65-F5344CB8AC3E}">
        <p14:creationId xmlns:p14="http://schemas.microsoft.com/office/powerpoint/2010/main" xmlns="" val="1366175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199" y="1905000"/>
            <a:ext cx="8870951" cy="4114800"/>
          </a:xfrm>
        </p:spPr>
        <p:txBody>
          <a:bodyPr/>
          <a:lstStyle/>
          <a:p>
            <a:r>
              <a:rPr lang="es-ES" i="1" dirty="0" smtClean="0"/>
              <a:t>Di </a:t>
            </a:r>
            <a:r>
              <a:rPr lang="es-ES" i="1" dirty="0" err="1" smtClean="0"/>
              <a:t>nuovo</a:t>
            </a:r>
            <a:r>
              <a:rPr lang="es-ES" i="1" dirty="0" smtClean="0"/>
              <a:t> </a:t>
            </a:r>
            <a:r>
              <a:rPr lang="es-ES" i="1" dirty="0" err="1" smtClean="0"/>
              <a:t>fredda</a:t>
            </a:r>
            <a:endParaRPr lang="es-ES" i="1" dirty="0" smtClean="0"/>
          </a:p>
          <a:p>
            <a:pPr lvl="1"/>
            <a:r>
              <a:rPr lang="es-ES" dirty="0" err="1" smtClean="0"/>
              <a:t>Hanno</a:t>
            </a:r>
            <a:r>
              <a:rPr lang="es-ES" dirty="0" smtClean="0"/>
              <a:t> </a:t>
            </a:r>
            <a:r>
              <a:rPr lang="es-ES" dirty="0" err="1" smtClean="0"/>
              <a:t>chiesto</a:t>
            </a:r>
            <a:r>
              <a:rPr lang="es-ES" dirty="0" smtClean="0"/>
              <a:t> di </a:t>
            </a:r>
            <a:r>
              <a:rPr lang="es-ES" dirty="0" err="1" smtClean="0"/>
              <a:t>nuovo</a:t>
            </a:r>
            <a:r>
              <a:rPr lang="es-ES" dirty="0" smtClean="0"/>
              <a:t> </a:t>
            </a:r>
            <a:r>
              <a:rPr lang="es-ES" dirty="0" err="1" smtClean="0"/>
              <a:t>all’uomo</a:t>
            </a:r>
            <a:r>
              <a:rPr lang="es-ES" dirty="0" smtClean="0"/>
              <a:t> </a:t>
            </a:r>
            <a:r>
              <a:rPr lang="es-ES" dirty="0" err="1" smtClean="0"/>
              <a:t>già</a:t>
            </a:r>
            <a:r>
              <a:rPr lang="es-ES" dirty="0" smtClean="0"/>
              <a:t> </a:t>
            </a:r>
            <a:r>
              <a:rPr lang="es-ES" dirty="0" err="1" smtClean="0"/>
              <a:t>guarito</a:t>
            </a:r>
            <a:r>
              <a:rPr lang="es-ES" dirty="0" smtClean="0"/>
              <a:t> e </a:t>
            </a:r>
            <a:r>
              <a:rPr lang="es-ES" dirty="0" err="1" smtClean="0"/>
              <a:t>hanno</a:t>
            </a:r>
            <a:r>
              <a:rPr lang="es-ES" dirty="0" smtClean="0"/>
              <a:t> </a:t>
            </a:r>
            <a:r>
              <a:rPr lang="es-ES" dirty="0" err="1" smtClean="0"/>
              <a:t>udito</a:t>
            </a:r>
            <a:r>
              <a:rPr lang="es-ES" dirty="0" smtClean="0"/>
              <a:t> la </a:t>
            </a:r>
            <a:r>
              <a:rPr lang="es-ES" dirty="0" err="1" smtClean="0"/>
              <a:t>stessa</a:t>
            </a:r>
            <a:r>
              <a:rPr lang="es-ES" dirty="0" smtClean="0"/>
              <a:t> </a:t>
            </a:r>
            <a:r>
              <a:rPr lang="es-ES" dirty="0" err="1" smtClean="0"/>
              <a:t>testimonianza</a:t>
            </a:r>
            <a:r>
              <a:rPr lang="es-ES" dirty="0" smtClean="0"/>
              <a:t> di </a:t>
            </a:r>
            <a:r>
              <a:rPr lang="es-ES" dirty="0"/>
              <a:t>parte del </a:t>
            </a:r>
            <a:r>
              <a:rPr lang="es-ES" dirty="0" err="1"/>
              <a:t>exciego</a:t>
            </a:r>
            <a:r>
              <a:rPr lang="es-ES" dirty="0"/>
              <a:t> (</a:t>
            </a:r>
            <a:r>
              <a:rPr lang="es-ES" dirty="0">
                <a:solidFill>
                  <a:schemeClr val="tx2"/>
                </a:solidFill>
              </a:rPr>
              <a:t>9:27–33</a:t>
            </a:r>
            <a:r>
              <a:rPr lang="es-ES" dirty="0"/>
              <a:t>). </a:t>
            </a:r>
            <a:endParaRPr lang="es-ES" dirty="0" smtClean="0"/>
          </a:p>
          <a:p>
            <a:pPr lvl="1"/>
            <a:r>
              <a:rPr lang="es-ES" dirty="0" err="1" smtClean="0"/>
              <a:t>Né</a:t>
            </a:r>
            <a:r>
              <a:rPr lang="es-ES" dirty="0" smtClean="0"/>
              <a:t> </a:t>
            </a:r>
            <a:r>
              <a:rPr lang="es-ES" dirty="0" err="1" smtClean="0"/>
              <a:t>vedendo</a:t>
            </a:r>
            <a:r>
              <a:rPr lang="es-ES" dirty="0" smtClean="0"/>
              <a:t>, </a:t>
            </a:r>
            <a:r>
              <a:rPr lang="es-ES" dirty="0" err="1" smtClean="0"/>
              <a:t>né</a:t>
            </a:r>
            <a:r>
              <a:rPr lang="es-ES" dirty="0" smtClean="0"/>
              <a:t> </a:t>
            </a:r>
            <a:r>
              <a:rPr lang="es-ES" dirty="0" err="1" smtClean="0"/>
              <a:t>udendo</a:t>
            </a:r>
            <a:r>
              <a:rPr lang="es-ES" dirty="0" smtClean="0"/>
              <a:t>, </a:t>
            </a:r>
            <a:r>
              <a:rPr lang="es-ES" dirty="0" err="1" smtClean="0"/>
              <a:t>sono</a:t>
            </a:r>
            <a:r>
              <a:rPr lang="es-ES" dirty="0" smtClean="0"/>
              <a:t> </a:t>
            </a:r>
            <a:r>
              <a:rPr lang="es-ES" dirty="0" err="1" smtClean="0"/>
              <a:t>rimasti</a:t>
            </a:r>
            <a:r>
              <a:rPr lang="es-ES" dirty="0" smtClean="0"/>
              <a:t> </a:t>
            </a:r>
            <a:r>
              <a:rPr lang="es-ES" dirty="0" err="1" smtClean="0"/>
              <a:t>convinti</a:t>
            </a:r>
            <a:r>
              <a:rPr lang="es-ES" dirty="0" smtClean="0"/>
              <a:t>. </a:t>
            </a:r>
            <a:endParaRPr lang="es-ES" dirty="0" smtClean="0"/>
          </a:p>
          <a:p>
            <a:pPr lvl="1"/>
            <a:r>
              <a:rPr lang="es-ES" dirty="0" smtClean="0"/>
              <a:t>La </a:t>
            </a:r>
            <a:r>
              <a:rPr lang="es-ES" dirty="0" err="1" smtClean="0"/>
              <a:t>verità</a:t>
            </a:r>
            <a:r>
              <a:rPr lang="es-ES" dirty="0" smtClean="0"/>
              <a:t> è </a:t>
            </a:r>
            <a:r>
              <a:rPr lang="es-ES" dirty="0" smtClean="0"/>
              <a:t>que non </a:t>
            </a:r>
            <a:r>
              <a:rPr lang="es-ES" dirty="0" err="1" smtClean="0"/>
              <a:t>volevano</a:t>
            </a:r>
            <a:r>
              <a:rPr lang="es-ES" dirty="0" smtClean="0"/>
              <a:t> </a:t>
            </a:r>
            <a:r>
              <a:rPr lang="es-ES" dirty="0" err="1" smtClean="0"/>
              <a:t>accettare</a:t>
            </a:r>
            <a:r>
              <a:rPr lang="es-ES" dirty="0" smtClean="0"/>
              <a:t> </a:t>
            </a:r>
            <a:r>
              <a:rPr lang="es-ES" dirty="0" err="1" smtClean="0"/>
              <a:t>l’evidenza</a:t>
            </a:r>
            <a:r>
              <a:rPr lang="es-ES" dirty="0" smtClean="0"/>
              <a:t> del </a:t>
            </a:r>
            <a:r>
              <a:rPr lang="es-ES" dirty="0" err="1" smtClean="0"/>
              <a:t>miracolo</a:t>
            </a:r>
            <a:r>
              <a:rPr lang="es-ES" dirty="0" smtClean="0"/>
              <a:t>, e meno </a:t>
            </a:r>
            <a:r>
              <a:rPr lang="es-ES" dirty="0" err="1" smtClean="0"/>
              <a:t>alla</a:t>
            </a:r>
            <a:r>
              <a:rPr lang="es-ES" dirty="0" smtClean="0"/>
              <a:t> </a:t>
            </a:r>
            <a:r>
              <a:rPr lang="es-ES" dirty="0"/>
              <a:t>persona </a:t>
            </a:r>
            <a:r>
              <a:rPr lang="es-ES" dirty="0" smtClean="0"/>
              <a:t>che </a:t>
            </a:r>
            <a:r>
              <a:rPr lang="es-ES" dirty="0" err="1" smtClean="0"/>
              <a:t>l’ha</a:t>
            </a:r>
            <a:r>
              <a:rPr lang="es-ES" dirty="0" smtClean="0"/>
              <a:t> </a:t>
            </a:r>
            <a:r>
              <a:rPr lang="es-ES" dirty="0" err="1" smtClean="0"/>
              <a:t>fatto</a:t>
            </a:r>
            <a:r>
              <a:rPr lang="es-ES" dirty="0" smtClean="0"/>
              <a:t>. </a:t>
            </a:r>
            <a:endParaRPr lang="es-ES" dirty="0" smtClean="0"/>
          </a:p>
          <a:p>
            <a:pPr lvl="1"/>
            <a:r>
              <a:rPr lang="es-ES" dirty="0" smtClean="0"/>
              <a:t>Finalmente, </a:t>
            </a:r>
            <a:r>
              <a:rPr lang="es-ES" dirty="0" err="1" smtClean="0"/>
              <a:t>hanno</a:t>
            </a:r>
            <a:r>
              <a:rPr lang="es-ES" dirty="0" smtClean="0"/>
              <a:t> </a:t>
            </a:r>
            <a:r>
              <a:rPr lang="es-ES" dirty="0" err="1" smtClean="0"/>
              <a:t>scomunicato</a:t>
            </a:r>
            <a:r>
              <a:rPr lang="es-ES" dirty="0" smtClean="0"/>
              <a:t>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cieco</a:t>
            </a:r>
            <a:r>
              <a:rPr lang="es-ES" dirty="0" smtClean="0"/>
              <a:t>.</a:t>
            </a:r>
            <a:endParaRPr lang="es-ES" dirty="0"/>
          </a:p>
          <a:p>
            <a:pPr marL="457200" lvl="1" indent="0">
              <a:buNone/>
            </a:pPr>
            <a:r>
              <a:rPr lang="es-ES" dirty="0"/>
              <a:t> </a:t>
            </a:r>
            <a:r>
              <a:rPr lang="es-ES" dirty="0" smtClean="0"/>
              <a:t>(</a:t>
            </a:r>
            <a:r>
              <a:rPr lang="es-ES" dirty="0" err="1" smtClean="0"/>
              <a:t>Platt</a:t>
            </a:r>
            <a:r>
              <a:rPr lang="es-ES" dirty="0" smtClean="0"/>
              <a:t>)</a:t>
            </a:r>
            <a:endParaRPr lang="en-US" i="1" dirty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799" y="304800"/>
            <a:ext cx="7696201" cy="1462087"/>
          </a:xfrm>
        </p:spPr>
        <p:txBody>
          <a:bodyPr/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3"/>
            </a:pPr>
            <a:r>
              <a:rPr lang="en-US" dirty="0" smtClean="0"/>
              <a:t>Un </a:t>
            </a:r>
            <a:r>
              <a:rPr lang="es-PR" dirty="0" err="1" smtClean="0"/>
              <a:t>nuovo</a:t>
            </a:r>
            <a:r>
              <a:rPr lang="es-PR" dirty="0" smtClean="0"/>
              <a:t> interrogatorio       </a:t>
            </a:r>
            <a:r>
              <a:rPr lang="en-US" dirty="0" smtClean="0"/>
              <a:t>       </a:t>
            </a:r>
            <a:r>
              <a:rPr lang="es-PR" dirty="0" smtClean="0"/>
              <a:t>(Giovanni 9:24-34)</a:t>
            </a:r>
            <a:endParaRPr lang="es-PR" dirty="0" smtClean="0"/>
          </a:p>
        </p:txBody>
      </p:sp>
    </p:spTree>
    <p:extLst>
      <p:ext uri="{BB962C8B-B14F-4D97-AF65-F5344CB8AC3E}">
        <p14:creationId xmlns:p14="http://schemas.microsoft.com/office/powerpoint/2010/main" xmlns="" val="2662902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40BEE61-78A7-4B3C-8981-FE4F09B794B2}" type="slidenum">
              <a:rPr lang="en-US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38200"/>
            <a:ext cx="3649663" cy="838200"/>
          </a:xfrm>
        </p:spPr>
        <p:txBody>
          <a:bodyPr/>
          <a:lstStyle/>
          <a:p>
            <a:pPr eaLnBrk="1" hangingPunct="1"/>
            <a:r>
              <a:rPr lang="es-PR" dirty="0" smtClean="0"/>
              <a:t>Contesto</a:t>
            </a:r>
            <a:endParaRPr lang="es-PR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86000"/>
            <a:ext cx="3657600" cy="3657600"/>
          </a:xfrm>
        </p:spPr>
        <p:txBody>
          <a:bodyPr/>
          <a:lstStyle/>
          <a:p>
            <a:pPr eaLnBrk="1" hangingPunct="1"/>
            <a:r>
              <a:rPr lang="es-PR" dirty="0" smtClean="0"/>
              <a:t>Giovanni</a:t>
            </a:r>
            <a:endParaRPr lang="es-PR" dirty="0" smtClean="0"/>
          </a:p>
          <a:p>
            <a:pPr lvl="1" eaLnBrk="1" hangingPunct="1"/>
            <a:r>
              <a:rPr lang="es-PR" dirty="0" smtClean="0"/>
              <a:t>9:1-41</a:t>
            </a:r>
          </a:p>
          <a:p>
            <a:r>
              <a:rPr lang="es-PR" dirty="0" smtClean="0"/>
              <a:t>Testo </a:t>
            </a:r>
            <a:r>
              <a:rPr lang="es-PR" dirty="0" err="1" smtClean="0"/>
              <a:t>fondamentale</a:t>
            </a:r>
            <a:r>
              <a:rPr lang="es-PR" dirty="0" smtClean="0"/>
              <a:t> :</a:t>
            </a:r>
            <a:endParaRPr lang="es-PR" dirty="0" smtClean="0"/>
          </a:p>
          <a:p>
            <a:pPr lvl="1"/>
            <a:r>
              <a:rPr lang="es-PR" dirty="0" smtClean="0"/>
              <a:t>9:1-7, 13-17,</a:t>
            </a:r>
          </a:p>
          <a:p>
            <a:pPr marL="457200" lvl="1" indent="0">
              <a:buNone/>
            </a:pPr>
            <a:r>
              <a:rPr lang="es-PR" dirty="0" smtClean="0"/>
              <a:t>  24-38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733800" y="2514600"/>
            <a:ext cx="4800600" cy="365350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" y="1981200"/>
            <a:ext cx="8686800" cy="4114800"/>
          </a:xfrm>
        </p:spPr>
        <p:txBody>
          <a:bodyPr/>
          <a:lstStyle/>
          <a:p>
            <a:pPr>
              <a:buNone/>
            </a:pPr>
            <a:r>
              <a:rPr lang="es-ES" sz="4000" dirty="0" smtClean="0"/>
              <a:t>	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799" y="304800"/>
            <a:ext cx="7696201" cy="1462087"/>
          </a:xfrm>
        </p:spPr>
        <p:txBody>
          <a:bodyPr/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4"/>
            </a:pPr>
            <a:r>
              <a:rPr lang="en-US" dirty="0" smtClean="0"/>
              <a:t>I</a:t>
            </a:r>
            <a:r>
              <a:rPr lang="en-US" dirty="0" smtClean="0"/>
              <a:t>l </a:t>
            </a:r>
            <a:r>
              <a:rPr lang="es-PR" dirty="0" err="1" smtClean="0"/>
              <a:t>cieco</a:t>
            </a:r>
            <a:r>
              <a:rPr lang="es-PR" dirty="0" smtClean="0"/>
              <a:t> </a:t>
            </a:r>
            <a:r>
              <a:rPr lang="es-PR" dirty="0" err="1" smtClean="0"/>
              <a:t>guarito</a:t>
            </a:r>
            <a:r>
              <a:rPr lang="es-PR" dirty="0" smtClean="0"/>
              <a:t> </a:t>
            </a:r>
            <a:r>
              <a:rPr lang="es-PR" dirty="0" err="1" smtClean="0"/>
              <a:t>crede</a:t>
            </a:r>
            <a:r>
              <a:rPr lang="es-PR" dirty="0" smtClean="0"/>
              <a:t> in </a:t>
            </a:r>
            <a:r>
              <a:rPr lang="es-PR" dirty="0" err="1" smtClean="0"/>
              <a:t>Gesù</a:t>
            </a:r>
            <a:r>
              <a:rPr lang="en-US" dirty="0" smtClean="0"/>
              <a:t> </a:t>
            </a:r>
            <a:r>
              <a:rPr lang="es-PR" dirty="0" smtClean="0"/>
              <a:t>(Giovanni </a:t>
            </a:r>
            <a:r>
              <a:rPr lang="es-PR" dirty="0" smtClean="0"/>
              <a:t>9:35-38)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71601" y="2057400"/>
            <a:ext cx="6324599" cy="457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4429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8534400" cy="411480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“</a:t>
            </a:r>
            <a:r>
              <a:rPr lang="it-IT" dirty="0" smtClean="0"/>
              <a:t>Gesù udì che lo avevano cacciato fuori; e, trovatolo, gli disse: «Credi nel Figlio dell'uomo</a:t>
            </a:r>
            <a:r>
              <a:rPr lang="it-IT" dirty="0" smtClean="0"/>
              <a:t>?» </a:t>
            </a:r>
            <a:r>
              <a:rPr lang="it-IT" dirty="0" smtClean="0"/>
              <a:t>Quegli rispose: «Chi è, Signore, perché io creda in lui?» </a:t>
            </a:r>
            <a:r>
              <a:rPr lang="it-IT" dirty="0" smtClean="0"/>
              <a:t>Gesù </a:t>
            </a:r>
            <a:r>
              <a:rPr lang="it-IT" dirty="0" smtClean="0"/>
              <a:t>gli disse: «Tu l'hai già visto; è colui che parla con te, è lui</a:t>
            </a:r>
            <a:r>
              <a:rPr lang="it-IT" dirty="0" smtClean="0"/>
              <a:t>». </a:t>
            </a:r>
            <a:r>
              <a:rPr lang="it-IT" dirty="0" smtClean="0"/>
              <a:t>Egli disse: «Signore, io credo». E l'adorò.</a:t>
            </a:r>
            <a:r>
              <a:rPr lang="es-ES" dirty="0" smtClean="0"/>
              <a:t>”</a:t>
            </a:r>
            <a:endParaRPr lang="es-E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799" y="304800"/>
            <a:ext cx="7696201" cy="1462087"/>
          </a:xfrm>
        </p:spPr>
        <p:txBody>
          <a:bodyPr/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4"/>
            </a:pPr>
            <a:r>
              <a:rPr lang="en-US" dirty="0" smtClean="0"/>
              <a:t>Il </a:t>
            </a:r>
            <a:r>
              <a:rPr lang="es-PR" dirty="0" err="1" smtClean="0"/>
              <a:t>cieco</a:t>
            </a:r>
            <a:r>
              <a:rPr lang="es-PR" dirty="0" smtClean="0"/>
              <a:t> </a:t>
            </a:r>
            <a:r>
              <a:rPr lang="es-PR" dirty="0" err="1" smtClean="0"/>
              <a:t>guarito</a:t>
            </a:r>
            <a:r>
              <a:rPr lang="es-PR" dirty="0" smtClean="0"/>
              <a:t> </a:t>
            </a:r>
            <a:r>
              <a:rPr lang="es-PR" dirty="0" err="1" smtClean="0"/>
              <a:t>crede</a:t>
            </a:r>
            <a:r>
              <a:rPr lang="es-PR" dirty="0" smtClean="0"/>
              <a:t> in </a:t>
            </a:r>
            <a:r>
              <a:rPr lang="es-PR" dirty="0" err="1" smtClean="0"/>
              <a:t>Gesù</a:t>
            </a:r>
            <a:r>
              <a:rPr lang="en-US" dirty="0" smtClean="0"/>
              <a:t> </a:t>
            </a:r>
            <a:r>
              <a:rPr lang="es-PR" dirty="0" smtClean="0"/>
              <a:t>(Giovanni 9:35-38)</a:t>
            </a:r>
            <a:endParaRPr lang="es-PR" dirty="0" smtClean="0"/>
          </a:p>
        </p:txBody>
      </p:sp>
    </p:spTree>
    <p:extLst>
      <p:ext uri="{BB962C8B-B14F-4D97-AF65-F5344CB8AC3E}">
        <p14:creationId xmlns:p14="http://schemas.microsoft.com/office/powerpoint/2010/main" xmlns="" val="335059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199" y="1905000"/>
            <a:ext cx="8870951" cy="4724400"/>
          </a:xfrm>
        </p:spPr>
        <p:txBody>
          <a:bodyPr/>
          <a:lstStyle/>
          <a:p>
            <a:r>
              <a:rPr lang="es-ES" dirty="0" err="1" smtClean="0"/>
              <a:t>Q</a:t>
            </a:r>
            <a:r>
              <a:rPr lang="es-ES" dirty="0" err="1" smtClean="0"/>
              <a:t>uando</a:t>
            </a:r>
            <a:r>
              <a:rPr lang="es-ES" dirty="0" smtClean="0"/>
              <a:t> </a:t>
            </a:r>
            <a:r>
              <a:rPr lang="es-ES" dirty="0" err="1" smtClean="0"/>
              <a:t>il</a:t>
            </a:r>
            <a:r>
              <a:rPr lang="es-ES" dirty="0" smtClean="0"/>
              <a:t> che era </a:t>
            </a:r>
            <a:r>
              <a:rPr lang="es-ES" dirty="0" err="1" smtClean="0"/>
              <a:t>cieco</a:t>
            </a:r>
            <a:r>
              <a:rPr lang="es-ES" dirty="0" smtClean="0"/>
              <a:t> </a:t>
            </a:r>
            <a:r>
              <a:rPr lang="es-ES" dirty="0" err="1" smtClean="0"/>
              <a:t>gli</a:t>
            </a:r>
            <a:r>
              <a:rPr lang="es-ES" dirty="0" smtClean="0"/>
              <a:t> ha </a:t>
            </a:r>
            <a:r>
              <a:rPr lang="es-ES" dirty="0" err="1" smtClean="0"/>
              <a:t>chiesto</a:t>
            </a:r>
            <a:r>
              <a:rPr lang="es-ES" dirty="0" smtClean="0"/>
              <a:t> che si </a:t>
            </a:r>
            <a:r>
              <a:rPr lang="es-ES" dirty="0" err="1" smtClean="0"/>
              <a:t>identificasse</a:t>
            </a:r>
            <a:r>
              <a:rPr lang="es-ES" dirty="0" smtClean="0"/>
              <a:t>,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Signore</a:t>
            </a:r>
            <a:r>
              <a:rPr lang="es-ES" dirty="0" smtClean="0"/>
              <a:t> </a:t>
            </a:r>
            <a:r>
              <a:rPr lang="es-ES" dirty="0" err="1" smtClean="0"/>
              <a:t>disse</a:t>
            </a:r>
            <a:r>
              <a:rPr lang="es-ES" dirty="0" smtClean="0"/>
              <a:t>: “…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è colui che parla con te, è lui</a:t>
            </a:r>
            <a:r>
              <a:rPr lang="es-ES" dirty="0" smtClean="0"/>
              <a:t>” </a:t>
            </a:r>
            <a:r>
              <a:rPr lang="es-ES" dirty="0"/>
              <a:t>(</a:t>
            </a:r>
            <a:r>
              <a:rPr lang="es-ES" dirty="0">
                <a:solidFill>
                  <a:schemeClr val="tx2"/>
                </a:solidFill>
              </a:rPr>
              <a:t>v. 37</a:t>
            </a:r>
            <a:r>
              <a:rPr lang="es-ES" dirty="0"/>
              <a:t>). </a:t>
            </a:r>
            <a:endParaRPr lang="es-ES" dirty="0" smtClean="0"/>
          </a:p>
          <a:p>
            <a:pPr lvl="1"/>
            <a:r>
              <a:rPr lang="es-ES" dirty="0" err="1" smtClean="0"/>
              <a:t>Felice</a:t>
            </a:r>
            <a:r>
              <a:rPr lang="es-ES" dirty="0" smtClean="0"/>
              <a:t>, </a:t>
            </a:r>
            <a:r>
              <a:rPr lang="es-ES" dirty="0" err="1" smtClean="0"/>
              <a:t>l’uomo</a:t>
            </a:r>
            <a:r>
              <a:rPr lang="es-ES" dirty="0" smtClean="0"/>
              <a:t> ha </a:t>
            </a:r>
            <a:r>
              <a:rPr lang="es-ES" dirty="0" err="1" smtClean="0"/>
              <a:t>fatto</a:t>
            </a:r>
            <a:r>
              <a:rPr lang="es-ES" dirty="0" smtClean="0"/>
              <a:t> </a:t>
            </a:r>
            <a:r>
              <a:rPr lang="es-ES" dirty="0" err="1" smtClean="0"/>
              <a:t>ciò</a:t>
            </a:r>
            <a:r>
              <a:rPr lang="es-ES" dirty="0" smtClean="0"/>
              <a:t> che </a:t>
            </a:r>
            <a:r>
              <a:rPr lang="es-ES" dirty="0" err="1" smtClean="0"/>
              <a:t>chiunque</a:t>
            </a:r>
            <a:r>
              <a:rPr lang="es-ES" dirty="0" smtClean="0"/>
              <a:t> che si confronta con </a:t>
            </a:r>
            <a:r>
              <a:rPr lang="es-ES" dirty="0" err="1" smtClean="0"/>
              <a:t>questa</a:t>
            </a:r>
            <a:r>
              <a:rPr lang="es-ES" dirty="0" smtClean="0"/>
              <a:t> </a:t>
            </a:r>
            <a:r>
              <a:rPr lang="es-ES" dirty="0" err="1" smtClean="0"/>
              <a:t>verità</a:t>
            </a:r>
            <a:r>
              <a:rPr lang="es-ES" dirty="0" smtClean="0"/>
              <a:t> </a:t>
            </a:r>
            <a:r>
              <a:rPr lang="es-ES" dirty="0" err="1" smtClean="0"/>
              <a:t>avrebbe</a:t>
            </a:r>
            <a:r>
              <a:rPr lang="es-ES" dirty="0" smtClean="0"/>
              <a:t> </a:t>
            </a:r>
            <a:r>
              <a:rPr lang="es-ES" dirty="0" err="1" smtClean="0"/>
              <a:t>fatto</a:t>
            </a:r>
            <a:r>
              <a:rPr lang="es-ES" dirty="0" smtClean="0"/>
              <a:t>: ha </a:t>
            </a:r>
            <a:r>
              <a:rPr lang="es-ES" dirty="0" err="1" smtClean="0"/>
              <a:t>creduto</a:t>
            </a:r>
            <a:r>
              <a:rPr lang="es-ES" dirty="0" smtClean="0"/>
              <a:t> e </a:t>
            </a:r>
            <a:r>
              <a:rPr lang="es-ES" dirty="0" err="1" smtClean="0"/>
              <a:t>l’ha</a:t>
            </a:r>
            <a:r>
              <a:rPr lang="es-ES" dirty="0" smtClean="0"/>
              <a:t> </a:t>
            </a:r>
            <a:r>
              <a:rPr lang="es-ES" dirty="0" err="1" smtClean="0"/>
              <a:t>adorato</a:t>
            </a:r>
            <a:r>
              <a:rPr lang="es-ES" dirty="0" smtClean="0"/>
              <a:t> </a:t>
            </a:r>
            <a:r>
              <a:rPr lang="es-ES" dirty="0" smtClean="0"/>
              <a:t>(</a:t>
            </a:r>
            <a:r>
              <a:rPr lang="es-ES" dirty="0" smtClean="0">
                <a:solidFill>
                  <a:schemeClr val="tx2"/>
                </a:solidFill>
              </a:rPr>
              <a:t>9:38</a:t>
            </a:r>
            <a:r>
              <a:rPr lang="es-ES" dirty="0"/>
              <a:t>). </a:t>
            </a:r>
            <a:endParaRPr lang="es-ES" dirty="0" smtClean="0"/>
          </a:p>
          <a:p>
            <a:pPr lvl="1"/>
            <a:r>
              <a:rPr lang="es-ES" dirty="0" err="1" smtClean="0"/>
              <a:t>Quello</a:t>
            </a:r>
            <a:r>
              <a:rPr lang="es-ES" dirty="0" smtClean="0"/>
              <a:t> </a:t>
            </a:r>
            <a:r>
              <a:rPr lang="es-ES" dirty="0"/>
              <a:t>era precisamente la </a:t>
            </a:r>
            <a:r>
              <a:rPr lang="es-ES" dirty="0" err="1" smtClean="0"/>
              <a:t>reazione</a:t>
            </a:r>
            <a:r>
              <a:rPr lang="es-ES" dirty="0" smtClean="0"/>
              <a:t> che </a:t>
            </a:r>
            <a:r>
              <a:rPr lang="es-ES" dirty="0"/>
              <a:t>Cristo </a:t>
            </a:r>
            <a:r>
              <a:rPr lang="es-ES" dirty="0" err="1" smtClean="0"/>
              <a:t>voleva</a:t>
            </a:r>
            <a:r>
              <a:rPr lang="es-ES" dirty="0" smtClean="0"/>
              <a:t> e </a:t>
            </a:r>
            <a:r>
              <a:rPr lang="es-ES" dirty="0" err="1" smtClean="0"/>
              <a:t>cercava</a:t>
            </a:r>
            <a:r>
              <a:rPr lang="es-ES" dirty="0" smtClean="0"/>
              <a:t> dalla </a:t>
            </a:r>
            <a:r>
              <a:rPr lang="es-ES" dirty="0" err="1" smtClean="0"/>
              <a:t>nazione</a:t>
            </a:r>
            <a:r>
              <a:rPr lang="es-ES" dirty="0" smtClean="0"/>
              <a:t>. </a:t>
            </a:r>
            <a:endParaRPr lang="es-ES" dirty="0" smtClean="0"/>
          </a:p>
          <a:p>
            <a:pPr lvl="1"/>
            <a:r>
              <a:rPr lang="es-ES" dirty="0" err="1" smtClean="0"/>
              <a:t>Nonostante</a:t>
            </a:r>
            <a:r>
              <a:rPr lang="es-ES" dirty="0" smtClean="0"/>
              <a:t>, “…</a:t>
            </a:r>
            <a:r>
              <a:rPr lang="it-IT" dirty="0" smtClean="0"/>
              <a:t> 11 </a:t>
            </a:r>
            <a:r>
              <a:rPr lang="it-IT" dirty="0" smtClean="0"/>
              <a:t>È venuto in casa sua e i suoi non l'hanno ricevuto; </a:t>
            </a:r>
            <a:r>
              <a:rPr lang="es-ES" dirty="0" smtClean="0"/>
              <a:t>” (</a:t>
            </a:r>
            <a:r>
              <a:rPr lang="es-ES" dirty="0" smtClean="0">
                <a:solidFill>
                  <a:schemeClr val="tx2"/>
                </a:solidFill>
              </a:rPr>
              <a:t>Giovanni </a:t>
            </a:r>
            <a:r>
              <a:rPr lang="es-ES" dirty="0">
                <a:solidFill>
                  <a:schemeClr val="tx2"/>
                </a:solidFill>
              </a:rPr>
              <a:t>1:11</a:t>
            </a:r>
            <a:r>
              <a:rPr lang="es-ES" dirty="0" smtClean="0"/>
              <a:t>). (</a:t>
            </a:r>
            <a:r>
              <a:rPr lang="es-ES" dirty="0" err="1" smtClean="0"/>
              <a:t>Platt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799" y="304800"/>
            <a:ext cx="7696201" cy="1462087"/>
          </a:xfrm>
        </p:spPr>
        <p:txBody>
          <a:bodyPr/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4"/>
            </a:pPr>
            <a:r>
              <a:rPr lang="en-US" dirty="0" smtClean="0"/>
              <a:t>Il </a:t>
            </a:r>
            <a:r>
              <a:rPr lang="es-PR" dirty="0" err="1" smtClean="0"/>
              <a:t>cieco</a:t>
            </a:r>
            <a:r>
              <a:rPr lang="es-PR" dirty="0" smtClean="0"/>
              <a:t> </a:t>
            </a:r>
            <a:r>
              <a:rPr lang="es-PR" dirty="0" err="1" smtClean="0"/>
              <a:t>guarito</a:t>
            </a:r>
            <a:r>
              <a:rPr lang="es-PR" dirty="0" smtClean="0"/>
              <a:t> </a:t>
            </a:r>
            <a:r>
              <a:rPr lang="es-PR" dirty="0" err="1" smtClean="0"/>
              <a:t>crede</a:t>
            </a:r>
            <a:r>
              <a:rPr lang="es-PR" dirty="0" smtClean="0"/>
              <a:t> in </a:t>
            </a:r>
            <a:r>
              <a:rPr lang="es-PR" dirty="0" err="1" smtClean="0"/>
              <a:t>Gesù</a:t>
            </a:r>
            <a:r>
              <a:rPr lang="en-US" dirty="0" smtClean="0"/>
              <a:t> </a:t>
            </a:r>
            <a:r>
              <a:rPr lang="es-PR" dirty="0" smtClean="0"/>
              <a:t>(Giovanni 9:35-38)</a:t>
            </a:r>
            <a:endParaRPr lang="es-PR" dirty="0" smtClean="0"/>
          </a:p>
        </p:txBody>
      </p:sp>
    </p:spTree>
    <p:extLst>
      <p:ext uri="{BB962C8B-B14F-4D97-AF65-F5344CB8AC3E}">
        <p14:creationId xmlns:p14="http://schemas.microsoft.com/office/powerpoint/2010/main" xmlns="" val="300214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/>
              <a:t>Aplicazioni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05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PR" sz="3600" b="1" dirty="0" smtClean="0"/>
              <a:t>Una </a:t>
            </a:r>
            <a:r>
              <a:rPr lang="es-PR" sz="3600" b="1" dirty="0" err="1" smtClean="0"/>
              <a:t>fede</a:t>
            </a:r>
            <a:r>
              <a:rPr lang="es-PR" sz="3600" b="1" dirty="0" smtClean="0"/>
              <a:t> </a:t>
            </a:r>
            <a:r>
              <a:rPr lang="es-PR" sz="3600" b="1" dirty="0" err="1" smtClean="0"/>
              <a:t>ragionata</a:t>
            </a:r>
            <a:r>
              <a:rPr lang="es-PR" sz="3600" dirty="0" smtClean="0"/>
              <a:t>– </a:t>
            </a:r>
            <a:r>
              <a:rPr lang="es-PR" sz="3600" dirty="0" err="1" smtClean="0"/>
              <a:t>fede</a:t>
            </a:r>
            <a:r>
              <a:rPr lang="es-PR" sz="3600" dirty="0" smtClean="0"/>
              <a:t> che </a:t>
            </a:r>
            <a:r>
              <a:rPr lang="es-PR" sz="3600" dirty="0" err="1" smtClean="0"/>
              <a:t>senza</a:t>
            </a:r>
            <a:r>
              <a:rPr lang="es-PR" sz="3600" dirty="0" smtClean="0"/>
              <a:t> </a:t>
            </a:r>
            <a:r>
              <a:rPr lang="es-PR" sz="3600" dirty="0" err="1" smtClean="0"/>
              <a:t>dubbio</a:t>
            </a:r>
            <a:r>
              <a:rPr lang="es-PR" sz="3600" dirty="0" smtClean="0"/>
              <a:t> </a:t>
            </a:r>
            <a:r>
              <a:rPr lang="es-PR" sz="3600" dirty="0" err="1" smtClean="0"/>
              <a:t>sarà</a:t>
            </a:r>
            <a:r>
              <a:rPr lang="es-PR" sz="3600" dirty="0" smtClean="0"/>
              <a:t> una </a:t>
            </a:r>
            <a:r>
              <a:rPr lang="es-PR" sz="3600" dirty="0" err="1" smtClean="0"/>
              <a:t>fede</a:t>
            </a:r>
            <a:r>
              <a:rPr lang="es-PR" sz="3600" dirty="0" smtClean="0"/>
              <a:t> </a:t>
            </a:r>
            <a:r>
              <a:rPr lang="es-PR" sz="3600" dirty="0" err="1" smtClean="0"/>
              <a:t>matura</a:t>
            </a:r>
            <a:r>
              <a:rPr lang="es-PR" sz="3600" dirty="0" smtClean="0"/>
              <a:t> </a:t>
            </a:r>
            <a:r>
              <a:rPr lang="es-PR" sz="3600" dirty="0" smtClean="0"/>
              <a:t>y </a:t>
            </a:r>
            <a:r>
              <a:rPr lang="es-PR" sz="3600" dirty="0" err="1" smtClean="0"/>
              <a:t>responsablie</a:t>
            </a:r>
            <a:r>
              <a:rPr lang="es-PR" sz="3600" dirty="0" smtClean="0"/>
              <a:t> che </a:t>
            </a:r>
            <a:r>
              <a:rPr lang="es-PR" sz="3600" dirty="0" err="1" smtClean="0"/>
              <a:t>conduca</a:t>
            </a:r>
            <a:r>
              <a:rPr lang="es-PR" sz="3600" dirty="0" smtClean="0"/>
              <a:t> ad </a:t>
            </a:r>
            <a:r>
              <a:rPr lang="es-PR" sz="3600" dirty="0" smtClean="0"/>
              <a:t>una adoración </a:t>
            </a:r>
            <a:r>
              <a:rPr lang="es-PR" sz="3600" dirty="0" smtClean="0"/>
              <a:t>vera.</a:t>
            </a:r>
            <a:endParaRPr lang="es-PR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7F7E-33AA-4283-8B9E-027FB821B55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/>
              <a:t>Aplicazioni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05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PR" sz="3600" b="1" dirty="0" err="1" smtClean="0"/>
              <a:t>L’uomo</a:t>
            </a:r>
            <a:r>
              <a:rPr lang="es-PR" sz="3600" b="1" dirty="0" smtClean="0"/>
              <a:t> prima </a:t>
            </a:r>
            <a:r>
              <a:rPr lang="es-PR" sz="3600" b="1" dirty="0" err="1" smtClean="0"/>
              <a:t>della</a:t>
            </a:r>
            <a:r>
              <a:rPr lang="es-PR" sz="3600" b="1" dirty="0" smtClean="0"/>
              <a:t> </a:t>
            </a:r>
            <a:r>
              <a:rPr lang="es-PR" sz="3600" b="1" dirty="0" err="1" smtClean="0"/>
              <a:t>religione</a:t>
            </a:r>
            <a:r>
              <a:rPr lang="es-PR" sz="3600" b="1" dirty="0" smtClean="0"/>
              <a:t> </a:t>
            </a:r>
            <a:r>
              <a:rPr lang="es-PR" sz="3600" dirty="0"/>
              <a:t>– </a:t>
            </a:r>
            <a:r>
              <a:rPr lang="es-PR" sz="3600" dirty="0" err="1" smtClean="0"/>
              <a:t>Gesù</a:t>
            </a:r>
            <a:r>
              <a:rPr lang="es-PR" sz="3600" dirty="0" smtClean="0"/>
              <a:t> </a:t>
            </a:r>
            <a:r>
              <a:rPr lang="es-PR" sz="3600" dirty="0" err="1" smtClean="0"/>
              <a:t>insegna</a:t>
            </a:r>
            <a:r>
              <a:rPr lang="es-PR" sz="3600" dirty="0" smtClean="0"/>
              <a:t> che la </a:t>
            </a:r>
            <a:r>
              <a:rPr lang="es-PR" sz="3600" dirty="0" err="1" smtClean="0"/>
              <a:t>religione</a:t>
            </a:r>
            <a:r>
              <a:rPr lang="es-PR" sz="3600" dirty="0" smtClean="0"/>
              <a:t> </a:t>
            </a:r>
            <a:r>
              <a:rPr lang="es-PR" sz="3600" dirty="0" err="1" smtClean="0"/>
              <a:t>può</a:t>
            </a:r>
            <a:r>
              <a:rPr lang="es-PR" sz="3600" dirty="0" smtClean="0"/>
              <a:t> </a:t>
            </a:r>
            <a:r>
              <a:rPr lang="es-PR" sz="3600" dirty="0" err="1" smtClean="0"/>
              <a:t>essere</a:t>
            </a:r>
            <a:r>
              <a:rPr lang="es-PR" sz="3600" dirty="0" smtClean="0"/>
              <a:t> un </a:t>
            </a:r>
            <a:r>
              <a:rPr lang="es-PR" sz="3600" dirty="0" err="1" smtClean="0"/>
              <a:t>ostacolo</a:t>
            </a:r>
            <a:r>
              <a:rPr lang="es-PR" sz="3600" dirty="0" smtClean="0"/>
              <a:t> per </a:t>
            </a:r>
            <a:r>
              <a:rPr lang="es-PR" sz="3600" dirty="0" err="1" smtClean="0"/>
              <a:t>conoscerlo</a:t>
            </a:r>
            <a:r>
              <a:rPr lang="es-PR" sz="3600" dirty="0" smtClean="0"/>
              <a:t> </a:t>
            </a:r>
            <a:r>
              <a:rPr lang="es-PR" sz="3600" dirty="0" err="1" smtClean="0"/>
              <a:t>davvero</a:t>
            </a:r>
            <a:r>
              <a:rPr lang="es-PR" sz="3600" dirty="0" smtClean="0"/>
              <a:t>; </a:t>
            </a:r>
            <a:r>
              <a:rPr lang="es-PR" sz="3600" dirty="0" err="1" smtClean="0"/>
              <a:t>Egli</a:t>
            </a:r>
            <a:r>
              <a:rPr lang="es-PR" sz="3600" dirty="0" smtClean="0"/>
              <a:t> </a:t>
            </a:r>
            <a:r>
              <a:rPr lang="es-PR" sz="3600" dirty="0" err="1" smtClean="0"/>
              <a:t>desidera</a:t>
            </a:r>
            <a:r>
              <a:rPr lang="es-PR" sz="3600" dirty="0" smtClean="0"/>
              <a:t> </a:t>
            </a:r>
            <a:r>
              <a:rPr lang="es-PR" sz="3600" dirty="0" err="1" smtClean="0"/>
              <a:t>porre</a:t>
            </a:r>
            <a:r>
              <a:rPr lang="es-PR" sz="3600" dirty="0" smtClean="0"/>
              <a:t> in primo </a:t>
            </a:r>
            <a:r>
              <a:rPr lang="es-PR" sz="3600" dirty="0" err="1" smtClean="0"/>
              <a:t>luogo</a:t>
            </a:r>
            <a:r>
              <a:rPr lang="es-PR" sz="3600" dirty="0" smtClean="0"/>
              <a:t> le </a:t>
            </a:r>
            <a:r>
              <a:rPr lang="es-PR" sz="3600" dirty="0" err="1" smtClean="0"/>
              <a:t>necessità</a:t>
            </a:r>
            <a:r>
              <a:rPr lang="es-PR" sz="3600" dirty="0" smtClean="0"/>
              <a:t> </a:t>
            </a:r>
            <a:r>
              <a:rPr lang="es-PR" sz="3600" dirty="0" err="1" smtClean="0"/>
              <a:t>delle</a:t>
            </a:r>
            <a:r>
              <a:rPr lang="es-PR" sz="3600" dirty="0" smtClean="0"/>
              <a:t> persone. </a:t>
            </a:r>
            <a:endParaRPr lang="es-PR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7F7E-33AA-4283-8B9E-027FB821B55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3468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/>
              <a:t>Aplicazioni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05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600" b="1" dirty="0" err="1" smtClean="0"/>
              <a:t>Coraggio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nella</a:t>
            </a:r>
            <a:r>
              <a:rPr lang="en-US" sz="3600" b="1" dirty="0" smtClean="0"/>
              <a:t> nostra </a:t>
            </a:r>
            <a:r>
              <a:rPr lang="en-US" sz="3600" b="1" dirty="0" err="1" smtClean="0"/>
              <a:t>testimonianza</a:t>
            </a:r>
            <a:r>
              <a:rPr lang="en-US" sz="3600" b="1" dirty="0" smtClean="0"/>
              <a:t> </a:t>
            </a:r>
          </a:p>
          <a:p>
            <a:pPr>
              <a:spcAft>
                <a:spcPts val="600"/>
              </a:spcAft>
              <a:buNone/>
            </a:pPr>
            <a:r>
              <a:rPr lang="es-PR" sz="3600" dirty="0" smtClean="0"/>
              <a:t>– è </a:t>
            </a:r>
            <a:r>
              <a:rPr lang="es-PR" sz="3600" dirty="0" err="1" smtClean="0"/>
              <a:t>necessario</a:t>
            </a:r>
            <a:r>
              <a:rPr lang="es-PR" sz="3600" dirty="0" smtClean="0"/>
              <a:t> </a:t>
            </a:r>
            <a:r>
              <a:rPr lang="es-PR" sz="3600" dirty="0" err="1" smtClean="0"/>
              <a:t>seguire</a:t>
            </a:r>
            <a:r>
              <a:rPr lang="es-PR" sz="3600" dirty="0" smtClean="0"/>
              <a:t> </a:t>
            </a:r>
            <a:r>
              <a:rPr lang="es-PR" sz="3600" dirty="0" err="1" smtClean="0"/>
              <a:t>l’esempio</a:t>
            </a:r>
            <a:r>
              <a:rPr lang="es-PR" sz="3600" dirty="0" smtClean="0"/>
              <a:t> del </a:t>
            </a:r>
            <a:r>
              <a:rPr lang="es-PR" sz="3600" dirty="0" err="1" smtClean="0"/>
              <a:t>cieco</a:t>
            </a:r>
            <a:r>
              <a:rPr lang="es-PR" sz="3600" dirty="0" smtClean="0"/>
              <a:t> di </a:t>
            </a:r>
            <a:r>
              <a:rPr lang="es-PR" sz="3600" dirty="0" err="1" smtClean="0"/>
              <a:t>nascita</a:t>
            </a:r>
            <a:r>
              <a:rPr lang="es-PR" sz="3600" dirty="0" smtClean="0"/>
              <a:t>, </a:t>
            </a:r>
            <a:r>
              <a:rPr lang="es-PR" sz="3600" dirty="0" err="1" smtClean="0"/>
              <a:t>chi</a:t>
            </a:r>
            <a:r>
              <a:rPr lang="es-PR" sz="3600" dirty="0" smtClean="0"/>
              <a:t> </a:t>
            </a:r>
            <a:r>
              <a:rPr lang="es-PR" sz="3600" dirty="0" err="1" smtClean="0"/>
              <a:t>s’è</a:t>
            </a:r>
            <a:r>
              <a:rPr lang="es-PR" sz="3600" dirty="0" smtClean="0"/>
              <a:t> </a:t>
            </a:r>
            <a:r>
              <a:rPr lang="es-PR" sz="3600" dirty="0" err="1" smtClean="0"/>
              <a:t>armato</a:t>
            </a:r>
            <a:r>
              <a:rPr lang="es-PR" sz="3600" dirty="0" smtClean="0"/>
              <a:t> di valore per </a:t>
            </a:r>
            <a:r>
              <a:rPr lang="es-PR" sz="3600" dirty="0" err="1" smtClean="0"/>
              <a:t>correggere</a:t>
            </a:r>
            <a:r>
              <a:rPr lang="es-PR" sz="3600" dirty="0" smtClean="0"/>
              <a:t> i </a:t>
            </a:r>
            <a:r>
              <a:rPr lang="es-PR" sz="3600" dirty="0" err="1" smtClean="0"/>
              <a:t>farisei</a:t>
            </a:r>
            <a:r>
              <a:rPr lang="es-PR" sz="3600" dirty="0" smtClean="0"/>
              <a:t>, </a:t>
            </a:r>
            <a:r>
              <a:rPr lang="es-PR" sz="3600" dirty="0" err="1" smtClean="0"/>
              <a:t>ed</a:t>
            </a:r>
            <a:r>
              <a:rPr lang="es-PR" sz="3600" dirty="0" smtClean="0"/>
              <a:t> ha </a:t>
            </a:r>
            <a:r>
              <a:rPr lang="es-PR" sz="3600" dirty="0" err="1" smtClean="0"/>
              <a:t>deciso</a:t>
            </a:r>
            <a:r>
              <a:rPr lang="es-PR" sz="3600" dirty="0" smtClean="0"/>
              <a:t> </a:t>
            </a:r>
            <a:r>
              <a:rPr lang="es-PR" sz="3600" dirty="0" err="1" smtClean="0"/>
              <a:t>seguire</a:t>
            </a:r>
            <a:r>
              <a:rPr lang="es-PR" sz="3600" dirty="0" smtClean="0"/>
              <a:t> </a:t>
            </a:r>
            <a:r>
              <a:rPr lang="es-PR" sz="3600" dirty="0" err="1" smtClean="0"/>
              <a:t>Gesù</a:t>
            </a:r>
            <a:r>
              <a:rPr lang="es-PR" sz="3600" dirty="0" smtClean="0"/>
              <a:t>.</a:t>
            </a:r>
            <a:endParaRPr lang="es-PR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7F7E-33AA-4283-8B9E-027FB821B55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2544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18A1B8D-2211-4267-85EA-46D8260B611F}" type="slidenum">
              <a:rPr lang="en-US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PR" dirty="0" err="1" smtClean="0"/>
              <a:t>Bibliografia</a:t>
            </a:r>
            <a:endParaRPr lang="es-PR" dirty="0" smtClean="0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057400"/>
            <a:ext cx="8534400" cy="4459287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spcAft>
                <a:spcPts val="600"/>
              </a:spcAft>
              <a:buClr>
                <a:schemeClr val="folHlink"/>
              </a:buClr>
              <a:buSzPct val="60000"/>
              <a:buNone/>
            </a:pPr>
            <a:r>
              <a:rPr lang="es-ES" sz="1400" dirty="0" err="1"/>
              <a:t>Bartley</a:t>
            </a:r>
            <a:r>
              <a:rPr lang="es-ES" sz="1400" dirty="0"/>
              <a:t>, James et al. Comentario </a:t>
            </a:r>
            <a:r>
              <a:rPr lang="es-ES" sz="1400" dirty="0" err="1"/>
              <a:t>bı́blico</a:t>
            </a:r>
            <a:r>
              <a:rPr lang="es-ES" sz="1400" dirty="0"/>
              <a:t> mundo hispano: Juan. 1. ed. El Paso, TX: Editorial Mundo Hispano, </a:t>
            </a:r>
            <a:r>
              <a:rPr lang="es-ES" sz="1400" dirty="0" smtClean="0"/>
              <a:t>2004</a:t>
            </a:r>
            <a:r>
              <a:rPr lang="es-ES" sz="1400" dirty="0"/>
              <a:t>.</a:t>
            </a:r>
          </a:p>
          <a:p>
            <a:pPr marL="342900" lvl="1" indent="-342900">
              <a:lnSpc>
                <a:spcPct val="80000"/>
              </a:lnSpc>
              <a:spcAft>
                <a:spcPts val="600"/>
              </a:spcAft>
              <a:buClr>
                <a:schemeClr val="folHlink"/>
              </a:buClr>
              <a:buSzPct val="60000"/>
              <a:buNone/>
            </a:pPr>
            <a:r>
              <a:rPr lang="es-ES" sz="1400" dirty="0" smtClean="0"/>
              <a:t>Carson</a:t>
            </a:r>
            <a:r>
              <a:rPr lang="es-ES" sz="1400" dirty="0"/>
              <a:t>, D.A. et al. Nuevo comentario </a:t>
            </a:r>
            <a:r>
              <a:rPr lang="es-ES" sz="1400" dirty="0" err="1"/>
              <a:t>Bı́blico</a:t>
            </a:r>
            <a:r>
              <a:rPr lang="es-ES" sz="1400" dirty="0"/>
              <a:t>: Siglo veintiuno. </a:t>
            </a:r>
            <a:r>
              <a:rPr lang="es-ES" sz="1400" dirty="0" err="1"/>
              <a:t>electronic</a:t>
            </a:r>
            <a:r>
              <a:rPr lang="es-ES" sz="1400" dirty="0"/>
              <a:t> ed. Miami: Sociedades </a:t>
            </a:r>
            <a:r>
              <a:rPr lang="es-ES" sz="1400" dirty="0" err="1"/>
              <a:t>Bı́blicas</a:t>
            </a:r>
            <a:r>
              <a:rPr lang="es-ES" sz="1400" dirty="0"/>
              <a:t> Unidas, 2000</a:t>
            </a:r>
            <a:r>
              <a:rPr lang="es-ES" sz="1400" dirty="0" smtClean="0"/>
              <a:t>.</a:t>
            </a:r>
            <a:endParaRPr lang="es-ES" sz="1400" dirty="0"/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ES" sz="1400" dirty="0" smtClean="0"/>
              <a:t>Douglas, J.D. </a:t>
            </a:r>
            <a:r>
              <a:rPr lang="es-ES" sz="1400" i="1" dirty="0" smtClean="0"/>
              <a:t>Nuevo Diccionario </a:t>
            </a:r>
            <a:r>
              <a:rPr lang="es-ES" sz="1400" i="1" dirty="0" err="1" smtClean="0"/>
              <a:t>Biblico</a:t>
            </a:r>
            <a:r>
              <a:rPr lang="es-ES" sz="1400" i="1" dirty="0" smtClean="0"/>
              <a:t> : Primera </a:t>
            </a:r>
            <a:r>
              <a:rPr lang="es-ES" sz="1400" i="1" dirty="0" err="1" smtClean="0"/>
              <a:t>Edicion</a:t>
            </a:r>
            <a:r>
              <a:rPr lang="es-ES" sz="1400" dirty="0" smtClean="0"/>
              <a:t>. Miami: Sociedades </a:t>
            </a:r>
            <a:r>
              <a:rPr lang="es-ES" sz="1400" dirty="0" err="1" smtClean="0"/>
              <a:t>Bı́blicas</a:t>
            </a:r>
            <a:r>
              <a:rPr lang="es-ES" sz="1400" dirty="0" smtClean="0"/>
              <a:t> Unidas, 2000.</a:t>
            </a:r>
          </a:p>
          <a:p>
            <a:pPr marL="342900" lvl="1" indent="-342900">
              <a:lnSpc>
                <a:spcPct val="80000"/>
              </a:lnSpc>
              <a:spcAft>
                <a:spcPts val="600"/>
              </a:spcAft>
              <a:buClr>
                <a:schemeClr val="folHlink"/>
              </a:buClr>
              <a:buSzPct val="60000"/>
              <a:buNone/>
            </a:pPr>
            <a:r>
              <a:rPr lang="es-ES" sz="1400" dirty="0" err="1"/>
              <a:t>Hendriksen</a:t>
            </a:r>
            <a:r>
              <a:rPr lang="es-ES" sz="1400" dirty="0"/>
              <a:t>, William. Comentario al Nuevo Testamento: El Evangelio </a:t>
            </a:r>
            <a:r>
              <a:rPr lang="es-ES" sz="1400" dirty="0" err="1"/>
              <a:t>según</a:t>
            </a:r>
            <a:r>
              <a:rPr lang="es-ES" sz="1400" dirty="0"/>
              <a:t> San Juan. Grand Rapids, MI: Libros </a:t>
            </a:r>
            <a:r>
              <a:rPr lang="es-ES" sz="1400" dirty="0" err="1"/>
              <a:t>Desafío</a:t>
            </a:r>
            <a:r>
              <a:rPr lang="es-ES" sz="1400" dirty="0"/>
              <a:t>, 1981.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ES" sz="1400" dirty="0" err="1" smtClean="0"/>
              <a:t>Lockward</a:t>
            </a:r>
            <a:r>
              <a:rPr lang="es-ES" sz="1400" dirty="0" smtClean="0"/>
              <a:t>, Alfonso. </a:t>
            </a:r>
            <a:r>
              <a:rPr lang="es-ES" sz="1400" i="1" dirty="0" smtClean="0"/>
              <a:t>Nuevo Diccionario De La Biblia.</a:t>
            </a:r>
            <a:r>
              <a:rPr lang="es-ES" sz="1400" dirty="0" smtClean="0"/>
              <a:t> Miami: Editorial </a:t>
            </a:r>
            <a:r>
              <a:rPr lang="es-ES" sz="1400" dirty="0" err="1" smtClean="0"/>
              <a:t>Unilit</a:t>
            </a:r>
            <a:r>
              <a:rPr lang="es-ES" sz="1400" dirty="0" smtClean="0"/>
              <a:t>, 2003.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ES" sz="1400" dirty="0" smtClean="0"/>
              <a:t>Nelson, </a:t>
            </a:r>
            <a:r>
              <a:rPr lang="es-ES" sz="1400" dirty="0" err="1" smtClean="0"/>
              <a:t>Wilton</a:t>
            </a:r>
            <a:r>
              <a:rPr lang="es-ES" sz="1400" dirty="0" smtClean="0"/>
              <a:t> M. y Juan Rojas Mayo, </a:t>
            </a:r>
            <a:r>
              <a:rPr lang="es-ES" sz="1400" i="1" dirty="0" smtClean="0"/>
              <a:t>Nelson Nuevo Diccionario Ilustrado De La Biblia</a:t>
            </a:r>
            <a:r>
              <a:rPr lang="es-ES" sz="1400" dirty="0" smtClean="0"/>
              <a:t>, </a:t>
            </a:r>
            <a:r>
              <a:rPr lang="es-ES" sz="1400" dirty="0" err="1" smtClean="0"/>
              <a:t>electronic</a:t>
            </a:r>
            <a:r>
              <a:rPr lang="es-ES" sz="1400" dirty="0" smtClean="0"/>
              <a:t> ed. Nashville: Editorial Caribe, 2000, c1998.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ES" sz="1400" dirty="0" err="1" smtClean="0"/>
              <a:t>Palau</a:t>
            </a:r>
            <a:r>
              <a:rPr lang="es-ES" sz="1400" dirty="0"/>
              <a:t>, Luis. </a:t>
            </a:r>
            <a:r>
              <a:rPr lang="es-ES" sz="1400" i="1" dirty="0"/>
              <a:t>Comentario </a:t>
            </a:r>
            <a:r>
              <a:rPr lang="es-ES" sz="1400" i="1" dirty="0" err="1"/>
              <a:t>bı́blico</a:t>
            </a:r>
            <a:r>
              <a:rPr lang="es-ES" sz="1400" i="1" dirty="0"/>
              <a:t> del continente nuevo: San Juan I.</a:t>
            </a:r>
            <a:r>
              <a:rPr lang="es-ES" sz="1400" dirty="0"/>
              <a:t> Miami, FL: Editorial </a:t>
            </a:r>
            <a:r>
              <a:rPr lang="es-ES" sz="1400" dirty="0" err="1"/>
              <a:t>Unilit</a:t>
            </a:r>
            <a:r>
              <a:rPr lang="es-ES" sz="1400" dirty="0"/>
              <a:t>, </a:t>
            </a:r>
            <a:r>
              <a:rPr lang="es-ES" sz="1400" dirty="0" smtClean="0"/>
              <a:t>1991</a:t>
            </a:r>
            <a:r>
              <a:rPr lang="es-ES" sz="1400" dirty="0"/>
              <a:t>.</a:t>
            </a:r>
          </a:p>
          <a:p>
            <a:pPr marL="342900" lvl="1" indent="-342900">
              <a:lnSpc>
                <a:spcPct val="80000"/>
              </a:lnSpc>
              <a:spcAft>
                <a:spcPts val="600"/>
              </a:spcAft>
              <a:buClr>
                <a:schemeClr val="folHlink"/>
              </a:buClr>
              <a:buSzPct val="60000"/>
              <a:buNone/>
            </a:pPr>
            <a:r>
              <a:rPr lang="es-ES" sz="1400" dirty="0" err="1"/>
              <a:t>Platt</a:t>
            </a:r>
            <a:r>
              <a:rPr lang="es-ES" sz="1400" dirty="0"/>
              <a:t>, Alberto T. Estudios </a:t>
            </a:r>
            <a:r>
              <a:rPr lang="es-ES" sz="1400" dirty="0" err="1"/>
              <a:t>Bı́blicos</a:t>
            </a:r>
            <a:r>
              <a:rPr lang="es-ES" sz="1400" dirty="0"/>
              <a:t> ELA: Para que </a:t>
            </a:r>
            <a:r>
              <a:rPr lang="es-ES" sz="1400" dirty="0" err="1"/>
              <a:t>creáis</a:t>
            </a:r>
            <a:r>
              <a:rPr lang="es-ES" sz="1400" dirty="0"/>
              <a:t> (Juan). Puebla, Pue., </a:t>
            </a:r>
            <a:r>
              <a:rPr lang="es-ES" sz="1400" dirty="0" err="1"/>
              <a:t>México</a:t>
            </a:r>
            <a:r>
              <a:rPr lang="es-ES" sz="1400" dirty="0"/>
              <a:t>: Ediciones Las </a:t>
            </a:r>
            <a:r>
              <a:rPr lang="es-ES" sz="1400" dirty="0" err="1"/>
              <a:t>Américas</a:t>
            </a:r>
            <a:r>
              <a:rPr lang="es-ES" sz="1400" dirty="0"/>
              <a:t>, A. C., 1995.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dirty="0" err="1" smtClean="0"/>
              <a:t>Stanton</a:t>
            </a:r>
            <a:r>
              <a:rPr lang="es-PR" sz="1400" dirty="0"/>
              <a:t>, Ted O., et al, eds. </a:t>
            </a:r>
            <a:r>
              <a:rPr lang="es-PR" sz="1400" i="1" dirty="0"/>
              <a:t>El Expositor Bíblico: La Biblia, Libro por Libro</a:t>
            </a:r>
            <a:r>
              <a:rPr lang="es-PR" sz="1400" dirty="0"/>
              <a:t>, Maestros de jóvenes y Adultos, Volumen 7. 3ra Ed. El Paso, Texas: Casa Bautista de Publicaciones, 2001, c1997. </a:t>
            </a:r>
            <a:r>
              <a:rPr lang="es-PR" sz="1400" dirty="0" smtClean="0"/>
              <a:t>175-181.</a:t>
            </a:r>
            <a:endParaRPr lang="es-PR" sz="1400" dirty="0"/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dirty="0" smtClean="0"/>
              <a:t>Vine, W.E. </a:t>
            </a:r>
            <a:r>
              <a:rPr lang="en-US" sz="1400" i="1" dirty="0" smtClean="0"/>
              <a:t>Vine </a:t>
            </a:r>
            <a:r>
              <a:rPr lang="en-US" sz="1400" i="1" dirty="0" err="1" smtClean="0"/>
              <a:t>Diccionario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Expositivo</a:t>
            </a:r>
            <a:r>
              <a:rPr lang="en-US" sz="1400" i="1" dirty="0" smtClean="0"/>
              <a:t> De </a:t>
            </a:r>
            <a:r>
              <a:rPr lang="en-US" sz="1400" i="1" dirty="0" err="1" smtClean="0"/>
              <a:t>Palabras</a:t>
            </a:r>
            <a:r>
              <a:rPr lang="en-US" sz="1400" i="1" dirty="0" smtClean="0"/>
              <a:t> Del </a:t>
            </a:r>
            <a:r>
              <a:rPr lang="en-US" sz="1400" i="1" dirty="0" err="1" smtClean="0"/>
              <a:t>Antiguo</a:t>
            </a:r>
            <a:r>
              <a:rPr lang="en-US" sz="1400" i="1" dirty="0" smtClean="0"/>
              <a:t> Y Del Nuevo </a:t>
            </a:r>
            <a:r>
              <a:rPr lang="en-US" sz="1400" i="1" dirty="0" err="1" smtClean="0"/>
              <a:t>Testamento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Exhaustivo</a:t>
            </a:r>
            <a:r>
              <a:rPr lang="en-US" sz="1400" dirty="0" smtClean="0"/>
              <a:t>, electronic ed. Nashville: Editorial </a:t>
            </a:r>
            <a:r>
              <a:rPr lang="en-US" sz="1400" dirty="0" err="1" smtClean="0"/>
              <a:t>Caribe</a:t>
            </a:r>
            <a:r>
              <a:rPr lang="en-US" sz="1400" dirty="0" smtClean="0"/>
              <a:t>, 2000, c1999.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ES" sz="1400" dirty="0" smtClean="0">
                <a:latin typeface="+mj-lt"/>
                <a:hlinkClick r:id="rId3"/>
              </a:rPr>
              <a:t>http://www.dsmedia.org/resources/illustrations/sweet-publishing/</a:t>
            </a:r>
            <a:r>
              <a:rPr lang="es-ES" sz="1400" dirty="0" smtClean="0">
                <a:latin typeface="+mj-lt"/>
              </a:rPr>
              <a:t>  (imágenes).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n-US" sz="1400" dirty="0" smtClean="0">
                <a:hlinkClick r:id="rId4"/>
              </a:rPr>
              <a:t>http://st-takla.org/Gallery/Bible/Illustrations/Bible-Slides/OT/Hosea.html</a:t>
            </a:r>
            <a:endParaRPr lang="en-US" sz="1400" dirty="0" smtClean="0"/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endParaRPr lang="en-US" sz="1400" dirty="0" smtClean="0"/>
          </a:p>
        </p:txBody>
      </p:sp>
      <p:sp>
        <p:nvSpPr>
          <p:cNvPr id="260100" name="Slide Number Placeholder 3"/>
          <p:cNvSpPr txBox="1">
            <a:spLocks noGrp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F4E463-F5E4-45E0-82AC-34CAC993DA12}" type="slidenum">
              <a:rPr lang="en-US" sz="1400">
                <a:solidFill>
                  <a:srgbClr val="000000"/>
                </a:solidFill>
              </a:rPr>
              <a:pPr algn="r"/>
              <a:t>26</a:t>
            </a:fld>
            <a:endParaRPr 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C845-AC6A-4CB1-AD25-7DB23307EAA9}" type="slidenum">
              <a:rPr lang="en-US"/>
              <a:pPr/>
              <a:t>27</a:t>
            </a:fld>
            <a:endParaRPr lang="en-US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914400"/>
          </a:xfrm>
          <a:solidFill>
            <a:schemeClr val="bg1">
              <a:lumMod val="95000"/>
              <a:lumOff val="5000"/>
              <a:alpha val="45000"/>
            </a:schemeClr>
          </a:solidFill>
          <a:ln/>
        </p:spPr>
        <p:txBody>
          <a:bodyPr anchor="ctr"/>
          <a:lstStyle/>
          <a:p>
            <a:pPr algn="ctr"/>
            <a:r>
              <a:rPr lang="es-PR" dirty="0" err="1" smtClean="0"/>
              <a:t>Prossimo</a:t>
            </a:r>
            <a:r>
              <a:rPr lang="es-PR" dirty="0" smtClean="0"/>
              <a:t> Studio (Libro </a:t>
            </a:r>
            <a:r>
              <a:rPr lang="es-PR" dirty="0" smtClean="0"/>
              <a:t>7)</a:t>
            </a:r>
            <a:endParaRPr lang="es-PR" dirty="0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371600"/>
            <a:ext cx="7772400" cy="4495800"/>
          </a:xfrm>
          <a:solidFill>
            <a:schemeClr val="bg1">
              <a:lumMod val="95000"/>
              <a:lumOff val="5000"/>
              <a:alpha val="45000"/>
            </a:schemeClr>
          </a:solidFill>
          <a:ln/>
        </p:spPr>
        <p:txBody>
          <a:bodyPr anchor="ctr">
            <a:noAutofit/>
          </a:bodyPr>
          <a:lstStyle/>
          <a:p>
            <a:pPr marL="0" indent="0" algn="ctr">
              <a:spcAft>
                <a:spcPts val="600"/>
              </a:spcAft>
              <a:buFontTx/>
              <a:buNone/>
            </a:pP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Unità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 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 </a:t>
            </a:r>
            <a:r>
              <a:rPr lang="es-P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Giudea</a:t>
            </a:r>
            <a:endParaRPr lang="es-P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Aft>
                <a:spcPts val="600"/>
              </a:spcAft>
              <a:buFontTx/>
              <a:buNone/>
            </a:pP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tudio </a:t>
            </a: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25:                                         </a:t>
            </a: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s-P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Gesù</a:t>
            </a: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è </a:t>
            </a:r>
            <a:r>
              <a:rPr lang="es-P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es-P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Cristo”</a:t>
            </a:r>
            <a:endParaRPr lang="es-PR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Tx/>
              <a:buNone/>
              <a:tabLst>
                <a:tab pos="457200" algn="l"/>
              </a:tabLst>
            </a:pP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s-P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P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Giovanni </a:t>
            </a:r>
            <a:r>
              <a:rPr lang="es-P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10:1-42)</a:t>
            </a:r>
          </a:p>
          <a:p>
            <a:pPr marL="0" indent="0" algn="ctr">
              <a:buFontTx/>
              <a:buNone/>
              <a:tabLst>
                <a:tab pos="457200" algn="l"/>
              </a:tabLst>
            </a:pPr>
            <a:r>
              <a:rPr lang="es-P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es-P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marzo 2014</a:t>
            </a:r>
            <a:endParaRPr lang="es-P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85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8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8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8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8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animBg="1"/>
      <p:bldP spid="238596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FDBB-2F4C-4AE3-B2A9-4BD49D4D7AFF}" type="slidenum">
              <a:rPr lang="en-US"/>
              <a:pPr/>
              <a:t>28</a:t>
            </a:fld>
            <a:endParaRPr lang="en-US"/>
          </a:p>
        </p:txBody>
      </p:sp>
      <p:pic>
        <p:nvPicPr>
          <p:cNvPr id="17410" name="Picture 2" descr="IBB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76400" y="990601"/>
            <a:ext cx="5791200" cy="48498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Testo </a:t>
            </a:r>
            <a:r>
              <a:rPr lang="es-PR" dirty="0" err="1" smtClean="0"/>
              <a:t>chiave</a:t>
            </a:r>
            <a:endParaRPr lang="es-P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2209800"/>
            <a:ext cx="4038600" cy="2362200"/>
          </a:xfrm>
        </p:spPr>
        <p:txBody>
          <a:bodyPr/>
          <a:lstStyle/>
          <a:p>
            <a:pPr marL="0" indent="0">
              <a:buNone/>
            </a:pPr>
            <a:r>
              <a:rPr lang="es-ES" sz="2800" dirty="0" smtClean="0"/>
              <a:t>“</a:t>
            </a:r>
            <a:r>
              <a:rPr lang="it-IT" sz="2800" dirty="0" smtClean="0"/>
              <a:t>Gesù disse: «Io sono venuto in questo mondo per fare un giudizio, affinché quelli che non vedono vedano, e quelli che vedono diventino ciechi». </a:t>
            </a:r>
            <a:r>
              <a:rPr lang="es-ES" sz="2800" dirty="0" smtClean="0"/>
              <a:t>” (</a:t>
            </a:r>
            <a:r>
              <a:rPr lang="es-ES" sz="2800" dirty="0" smtClean="0">
                <a:solidFill>
                  <a:schemeClr val="tx2"/>
                </a:solidFill>
              </a:rPr>
              <a:t>Giovanni 9.39</a:t>
            </a:r>
            <a:r>
              <a:rPr lang="es-ES" sz="2800" dirty="0">
                <a:solidFill>
                  <a:schemeClr val="tx2"/>
                </a:solidFill>
              </a:rPr>
              <a:t>, </a:t>
            </a:r>
            <a:r>
              <a:rPr lang="es-ES" sz="2800" dirty="0" smtClean="0">
                <a:solidFill>
                  <a:schemeClr val="tx2"/>
                </a:solidFill>
              </a:rPr>
              <a:t>NVR</a:t>
            </a:r>
            <a:r>
              <a:rPr lang="es-ES" sz="2800" dirty="0" smtClean="0"/>
              <a:t>)</a:t>
            </a:r>
            <a:endParaRPr lang="es-E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26BC6-9C44-4822-8B07-F963A8030F4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26" name="Picture 2" descr="http://distantshores.org/images/rg/42/42_Lk_11_03_RG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495799" y="2362200"/>
            <a:ext cx="41910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/>
              <a:t>Abbozzo</a:t>
            </a:r>
            <a:r>
              <a:rPr lang="es-PR" dirty="0" smtClean="0"/>
              <a:t> </a:t>
            </a:r>
            <a:r>
              <a:rPr lang="es-PR" dirty="0" err="1" smtClean="0"/>
              <a:t>dello</a:t>
            </a:r>
            <a:r>
              <a:rPr lang="es-PR" dirty="0" smtClean="0"/>
              <a:t> Studio</a:t>
            </a:r>
            <a:endParaRPr lang="es-PR" dirty="0"/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458200" cy="4267200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80000"/>
              <a:buFont typeface="+mj-lt"/>
              <a:buAutoNum type="arabicPeriod"/>
            </a:pPr>
            <a:r>
              <a:rPr lang="en-US" sz="3600" dirty="0" smtClean="0"/>
              <a:t>Un </a:t>
            </a:r>
            <a:r>
              <a:rPr lang="en-US" sz="3600" dirty="0" err="1" smtClean="0"/>
              <a:t>uomo</a:t>
            </a:r>
            <a:r>
              <a:rPr lang="en-US" sz="3600" dirty="0" smtClean="0"/>
              <a:t> </a:t>
            </a:r>
            <a:r>
              <a:rPr lang="en-US" sz="3600" dirty="0" err="1" smtClean="0"/>
              <a:t>cieco</a:t>
            </a:r>
            <a:r>
              <a:rPr lang="en-US" sz="3600" dirty="0" smtClean="0"/>
              <a:t> </a:t>
            </a:r>
            <a:r>
              <a:rPr lang="en-US" sz="3600" dirty="0" err="1" smtClean="0"/>
              <a:t>riceve</a:t>
            </a:r>
            <a:r>
              <a:rPr lang="en-US" sz="3600" dirty="0" smtClean="0"/>
              <a:t> la </a:t>
            </a:r>
            <a:r>
              <a:rPr lang="es-PR" sz="3600" dirty="0" smtClean="0"/>
              <a:t>vista</a:t>
            </a:r>
            <a:r>
              <a:rPr lang="en-US" sz="3600" dirty="0" smtClean="0"/>
              <a:t>      </a:t>
            </a:r>
            <a:r>
              <a:rPr lang="es-PR" sz="3600" dirty="0" smtClean="0"/>
              <a:t> (</a:t>
            </a:r>
            <a:r>
              <a:rPr lang="es-PR" sz="3600" dirty="0" smtClean="0">
                <a:solidFill>
                  <a:schemeClr val="tx2"/>
                </a:solidFill>
              </a:rPr>
              <a:t>Giovanni 9:1-7</a:t>
            </a:r>
            <a:r>
              <a:rPr lang="es-PR" sz="3600" dirty="0" smtClean="0"/>
              <a:t>)</a:t>
            </a:r>
          </a:p>
          <a:p>
            <a:pPr marL="514350" indent="-514350">
              <a:spcBef>
                <a:spcPts val="600"/>
              </a:spcBef>
              <a:spcAft>
                <a:spcPts val="0"/>
              </a:spcAft>
              <a:buSzPct val="80000"/>
              <a:buFont typeface="+mj-lt"/>
              <a:buAutoNum type="arabicPeriod"/>
            </a:pPr>
            <a:r>
              <a:rPr lang="es-PR" sz="3600" dirty="0" err="1" smtClean="0"/>
              <a:t>Testimonianza</a:t>
            </a:r>
            <a:r>
              <a:rPr lang="es-PR" sz="3600" dirty="0" smtClean="0"/>
              <a:t> </a:t>
            </a:r>
            <a:r>
              <a:rPr lang="es-PR" sz="3600" dirty="0" err="1" smtClean="0"/>
              <a:t>dell’uomo</a:t>
            </a:r>
            <a:r>
              <a:rPr lang="es-PR" sz="3600" dirty="0" smtClean="0"/>
              <a:t> </a:t>
            </a:r>
            <a:r>
              <a:rPr lang="es-PR" sz="3600" dirty="0" err="1" smtClean="0"/>
              <a:t>guarito</a:t>
            </a:r>
            <a:r>
              <a:rPr lang="es-PR" sz="3600" dirty="0" smtClean="0"/>
              <a:t>                (</a:t>
            </a:r>
            <a:r>
              <a:rPr lang="es-PR" sz="3600" dirty="0" smtClean="0">
                <a:solidFill>
                  <a:schemeClr val="tx2"/>
                </a:solidFill>
              </a:rPr>
              <a:t>Giovanni </a:t>
            </a:r>
            <a:r>
              <a:rPr lang="es-PR" sz="3600" dirty="0" smtClean="0">
                <a:solidFill>
                  <a:schemeClr val="tx2"/>
                </a:solidFill>
              </a:rPr>
              <a:t>9:13-17</a:t>
            </a:r>
            <a:r>
              <a:rPr lang="es-PR" sz="3600" dirty="0" smtClean="0"/>
              <a:t>)</a:t>
            </a:r>
          </a:p>
          <a:p>
            <a:pPr marL="514350" indent="-514350">
              <a:spcBef>
                <a:spcPts val="600"/>
              </a:spcBef>
              <a:spcAft>
                <a:spcPts val="0"/>
              </a:spcAft>
              <a:buSzPct val="80000"/>
              <a:buFont typeface="+mj-lt"/>
              <a:buAutoNum type="arabicPeriod"/>
            </a:pPr>
            <a:r>
              <a:rPr lang="en-US" sz="3600" dirty="0" smtClean="0"/>
              <a:t>Un </a:t>
            </a:r>
            <a:r>
              <a:rPr lang="es-PR" sz="3600" dirty="0" err="1" smtClean="0"/>
              <a:t>nuovo</a:t>
            </a:r>
            <a:r>
              <a:rPr lang="es-PR" sz="3600" dirty="0" smtClean="0"/>
              <a:t> </a:t>
            </a:r>
            <a:r>
              <a:rPr lang="es-PR" sz="3600" dirty="0" smtClean="0"/>
              <a:t>interrogatorio       </a:t>
            </a:r>
            <a:r>
              <a:rPr lang="en-US" sz="3600" dirty="0" smtClean="0"/>
              <a:t>       </a:t>
            </a:r>
            <a:r>
              <a:rPr lang="es-PR" sz="3600" dirty="0" smtClean="0"/>
              <a:t>(</a:t>
            </a:r>
            <a:r>
              <a:rPr lang="es-PR" sz="3600" dirty="0" smtClean="0">
                <a:solidFill>
                  <a:schemeClr val="tx2"/>
                </a:solidFill>
              </a:rPr>
              <a:t>Giovanni </a:t>
            </a:r>
            <a:r>
              <a:rPr lang="es-PR" sz="3600" dirty="0" smtClean="0">
                <a:solidFill>
                  <a:schemeClr val="tx2"/>
                </a:solidFill>
              </a:rPr>
              <a:t>9:24-34</a:t>
            </a:r>
            <a:r>
              <a:rPr lang="es-PR" sz="3600" dirty="0" smtClean="0"/>
              <a:t>)</a:t>
            </a:r>
          </a:p>
          <a:p>
            <a:pPr marL="514350" indent="-514350">
              <a:spcBef>
                <a:spcPts val="600"/>
              </a:spcBef>
              <a:spcAft>
                <a:spcPts val="0"/>
              </a:spcAft>
              <a:buSzPct val="80000"/>
              <a:buFont typeface="+mj-lt"/>
              <a:buAutoNum type="arabicPeriod"/>
            </a:pPr>
            <a:r>
              <a:rPr lang="en-US" sz="3600" dirty="0" smtClean="0"/>
              <a:t>Il </a:t>
            </a:r>
            <a:r>
              <a:rPr lang="en-US" sz="3600" dirty="0" err="1" smtClean="0"/>
              <a:t>cieco</a:t>
            </a:r>
            <a:r>
              <a:rPr lang="en-US" sz="3600" dirty="0" smtClean="0"/>
              <a:t> </a:t>
            </a:r>
            <a:r>
              <a:rPr lang="es-PR" sz="3600" dirty="0" err="1" smtClean="0"/>
              <a:t>guarito</a:t>
            </a:r>
            <a:r>
              <a:rPr lang="es-PR" sz="3600" dirty="0" smtClean="0"/>
              <a:t> </a:t>
            </a:r>
            <a:r>
              <a:rPr lang="es-PR" sz="3600" dirty="0" err="1" smtClean="0"/>
              <a:t>crede</a:t>
            </a:r>
            <a:r>
              <a:rPr lang="es-PR" sz="3600" dirty="0" smtClean="0"/>
              <a:t> </a:t>
            </a:r>
            <a:r>
              <a:rPr lang="es-PR" sz="3600" dirty="0" smtClean="0"/>
              <a:t>i</a:t>
            </a:r>
            <a:r>
              <a:rPr lang="es-PR" sz="3600" dirty="0" smtClean="0"/>
              <a:t>n </a:t>
            </a:r>
            <a:r>
              <a:rPr lang="en-US" sz="3600" dirty="0" err="1" smtClean="0"/>
              <a:t>Gesù</a:t>
            </a:r>
            <a:r>
              <a:rPr lang="en-US" sz="3600" dirty="0" smtClean="0"/>
              <a:t>    </a:t>
            </a:r>
            <a:r>
              <a:rPr lang="es-PR" sz="3600" dirty="0" smtClean="0"/>
              <a:t>(</a:t>
            </a:r>
            <a:r>
              <a:rPr lang="es-PR" sz="3600" dirty="0" smtClean="0">
                <a:solidFill>
                  <a:schemeClr val="tx2"/>
                </a:solidFill>
              </a:rPr>
              <a:t>Giovanni 9:35-38</a:t>
            </a:r>
            <a:r>
              <a:rPr lang="es-PR" sz="3600" dirty="0"/>
              <a:t>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91704-8AD3-4869-913C-6C059867AFF4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467600" cy="1462087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dirty="0"/>
              <a:t>Un </a:t>
            </a:r>
            <a:r>
              <a:rPr lang="en-US" dirty="0" err="1" smtClean="0"/>
              <a:t>uomo</a:t>
            </a:r>
            <a:r>
              <a:rPr lang="en-US" dirty="0" smtClean="0"/>
              <a:t> </a:t>
            </a:r>
            <a:r>
              <a:rPr lang="en-US" dirty="0" err="1" smtClean="0"/>
              <a:t>cieco</a:t>
            </a:r>
            <a:r>
              <a:rPr lang="en-US" dirty="0" smtClean="0"/>
              <a:t> </a:t>
            </a:r>
            <a:r>
              <a:rPr lang="es-PR" dirty="0" err="1" smtClean="0"/>
              <a:t>riceve</a:t>
            </a:r>
            <a:r>
              <a:rPr lang="es-PR" dirty="0" smtClean="0"/>
              <a:t> </a:t>
            </a:r>
            <a:r>
              <a:rPr lang="es-PR" dirty="0"/>
              <a:t>la </a:t>
            </a:r>
            <a:r>
              <a:rPr lang="es-PR" dirty="0" smtClean="0"/>
              <a:t>vista</a:t>
            </a:r>
            <a:r>
              <a:rPr lang="en-US" dirty="0" smtClean="0"/>
              <a:t> </a:t>
            </a:r>
            <a:r>
              <a:rPr lang="es-PR" dirty="0" smtClean="0"/>
              <a:t>(Giovanni </a:t>
            </a:r>
            <a:r>
              <a:rPr lang="es-PR" dirty="0"/>
              <a:t>9:1-7</a:t>
            </a:r>
            <a:r>
              <a:rPr lang="es-PR" dirty="0" smtClean="0"/>
              <a:t>)</a:t>
            </a:r>
            <a:endParaRPr lang="es-P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47800" y="2056714"/>
            <a:ext cx="6324600" cy="45726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534400" cy="457200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“</a:t>
            </a:r>
            <a:r>
              <a:rPr lang="it-IT" dirty="0" smtClean="0"/>
              <a:t>Passando vide un uomo, che era cieco fin dalla nascita</a:t>
            </a:r>
            <a:r>
              <a:rPr lang="it-IT" dirty="0" smtClean="0"/>
              <a:t>. </a:t>
            </a:r>
            <a:r>
              <a:rPr lang="it-IT" dirty="0" smtClean="0"/>
              <a:t>I suoi discepoli lo interrogarono, dicendo: «Maestro, chi ha peccato, lui o i suoi genitori, perché sia nato cieco?» </a:t>
            </a:r>
            <a:r>
              <a:rPr lang="it-IT" dirty="0" smtClean="0"/>
              <a:t>Gesù </a:t>
            </a:r>
            <a:r>
              <a:rPr lang="it-IT" dirty="0" smtClean="0"/>
              <a:t>rispose: «Né lui ha peccato, né i suoi genitori; ma è così, affinché le opere di Dio siano manifestate in lui. </a:t>
            </a:r>
            <a:r>
              <a:rPr lang="it-IT" dirty="0" smtClean="0"/>
              <a:t>Bisogna </a:t>
            </a:r>
            <a:r>
              <a:rPr lang="it-IT" dirty="0" smtClean="0"/>
              <a:t>che io compia le opere di colui che mi ha mandato mentre è giorno; la notte viene in cui nessuno può </a:t>
            </a:r>
            <a:r>
              <a:rPr lang="it-IT" dirty="0" smtClean="0"/>
              <a:t>operare</a:t>
            </a:r>
            <a:r>
              <a:rPr lang="es-ES" dirty="0" smtClean="0"/>
              <a:t>...”</a:t>
            </a:r>
            <a:endParaRPr lang="es-E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467600" cy="1462087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dirty="0" smtClean="0"/>
              <a:t>Un </a:t>
            </a:r>
            <a:r>
              <a:rPr lang="en-US" dirty="0" err="1" smtClean="0"/>
              <a:t>uomo</a:t>
            </a:r>
            <a:r>
              <a:rPr lang="en-US" dirty="0" smtClean="0"/>
              <a:t> </a:t>
            </a:r>
            <a:r>
              <a:rPr lang="en-US" dirty="0" err="1" smtClean="0"/>
              <a:t>cieco</a:t>
            </a:r>
            <a:r>
              <a:rPr lang="en-US" dirty="0" smtClean="0"/>
              <a:t> </a:t>
            </a:r>
            <a:r>
              <a:rPr lang="es-PR" dirty="0" err="1" smtClean="0"/>
              <a:t>riceve</a:t>
            </a:r>
            <a:r>
              <a:rPr lang="es-PR" dirty="0" smtClean="0"/>
              <a:t> la vista</a:t>
            </a:r>
            <a:r>
              <a:rPr lang="en-US" dirty="0" smtClean="0"/>
              <a:t> </a:t>
            </a:r>
            <a:r>
              <a:rPr lang="es-PR" dirty="0" smtClean="0"/>
              <a:t>(Giovanni 9:1-7)</a:t>
            </a:r>
            <a:endParaRPr lang="es-PR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dirty="0" smtClean="0">
                <a:solidFill>
                  <a:srgbClr val="000000"/>
                </a:solidFill>
              </a:rPr>
              <a:t> </a:t>
            </a:r>
            <a:endParaRPr lang="es-PR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458200" cy="4495800"/>
          </a:xfrm>
        </p:spPr>
        <p:txBody>
          <a:bodyPr/>
          <a:lstStyle/>
          <a:p>
            <a:r>
              <a:rPr lang="es-ES" dirty="0" smtClean="0"/>
              <a:t>“...</a:t>
            </a:r>
            <a:r>
              <a:rPr lang="it-IT" dirty="0" smtClean="0"/>
              <a:t> Mentre sono nel mondo, io sono la luce del mondo</a:t>
            </a:r>
            <a:r>
              <a:rPr lang="it-IT" dirty="0" smtClean="0"/>
              <a:t>». </a:t>
            </a:r>
            <a:r>
              <a:rPr lang="it-IT" dirty="0" smtClean="0"/>
              <a:t>Detto questo, sputò in terra, fece del fango con la saliva e ne spalmò gli occhi del cieco, </a:t>
            </a:r>
            <a:r>
              <a:rPr lang="it-IT" dirty="0" smtClean="0"/>
              <a:t>e </a:t>
            </a:r>
            <a:r>
              <a:rPr lang="it-IT" dirty="0" smtClean="0"/>
              <a:t>gli disse: «Va', làvati nella vasca di Siloe» (che significa «mandato»). Egli dunque andò, si lavò, e tornò che ci vedeva. </a:t>
            </a:r>
            <a:r>
              <a:rPr lang="es-ES" dirty="0" smtClean="0"/>
              <a:t>”</a:t>
            </a:r>
            <a:endParaRPr lang="es-E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467600" cy="1462087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dirty="0" smtClean="0"/>
              <a:t>Un </a:t>
            </a:r>
            <a:r>
              <a:rPr lang="en-US" dirty="0" err="1" smtClean="0"/>
              <a:t>uomo</a:t>
            </a:r>
            <a:r>
              <a:rPr lang="en-US" dirty="0" smtClean="0"/>
              <a:t> </a:t>
            </a:r>
            <a:r>
              <a:rPr lang="en-US" dirty="0" err="1" smtClean="0"/>
              <a:t>cieco</a:t>
            </a:r>
            <a:r>
              <a:rPr lang="en-US" dirty="0" smtClean="0"/>
              <a:t> </a:t>
            </a:r>
            <a:r>
              <a:rPr lang="es-PR" dirty="0" err="1" smtClean="0"/>
              <a:t>riceve</a:t>
            </a:r>
            <a:r>
              <a:rPr lang="es-PR" dirty="0" smtClean="0"/>
              <a:t> la vista</a:t>
            </a:r>
            <a:r>
              <a:rPr lang="en-US" dirty="0" smtClean="0"/>
              <a:t> </a:t>
            </a:r>
            <a:r>
              <a:rPr lang="es-PR" dirty="0" smtClean="0"/>
              <a:t>(Giovanni 9:1-7)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xmlns="" val="2235946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8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458200" cy="4724400"/>
          </a:xfrm>
        </p:spPr>
        <p:txBody>
          <a:bodyPr/>
          <a:lstStyle/>
          <a:p>
            <a:r>
              <a:rPr lang="es-ES" sz="3000" i="1" dirty="0" err="1" smtClean="0"/>
              <a:t>Dare</a:t>
            </a:r>
            <a:r>
              <a:rPr lang="es-ES" sz="3000" i="1" dirty="0" smtClean="0"/>
              <a:t> </a:t>
            </a:r>
            <a:r>
              <a:rPr lang="es-ES" sz="3000" i="1" dirty="0" smtClean="0"/>
              <a:t>vista </a:t>
            </a:r>
            <a:r>
              <a:rPr lang="es-ES" sz="3000" i="1" dirty="0" err="1" smtClean="0"/>
              <a:t>ai</a:t>
            </a:r>
            <a:r>
              <a:rPr lang="es-ES" sz="3000" i="1" dirty="0" smtClean="0"/>
              <a:t> </a:t>
            </a:r>
            <a:r>
              <a:rPr lang="es-ES" sz="3000" i="1" dirty="0" err="1" smtClean="0"/>
              <a:t>Ciechi</a:t>
            </a:r>
            <a:r>
              <a:rPr lang="es-ES" sz="3000" dirty="0" smtClean="0"/>
              <a:t>:</a:t>
            </a:r>
            <a:endParaRPr lang="es-ES" sz="3000" dirty="0" smtClean="0"/>
          </a:p>
          <a:p>
            <a:pPr>
              <a:buNone/>
            </a:pPr>
            <a:r>
              <a:rPr lang="es-ES" sz="3000" dirty="0" smtClean="0"/>
              <a:t>“</a:t>
            </a:r>
            <a:r>
              <a:rPr lang="it-IT" sz="3000" dirty="0" smtClean="0"/>
              <a:t>per aprire gli occhi dei </a:t>
            </a:r>
            <a:r>
              <a:rPr lang="it-IT" sz="3000" dirty="0" smtClean="0"/>
              <a:t>ciechi, per </a:t>
            </a:r>
            <a:r>
              <a:rPr lang="it-IT" sz="3000" dirty="0" smtClean="0"/>
              <a:t>far uscire dal carcere i </a:t>
            </a:r>
            <a:r>
              <a:rPr lang="it-IT" sz="3000" dirty="0" smtClean="0"/>
              <a:t>prigionierie </a:t>
            </a:r>
            <a:r>
              <a:rPr lang="it-IT" sz="3000" dirty="0" smtClean="0"/>
              <a:t>dalle prigioni quelli che abitano nelle tenebre</a:t>
            </a:r>
            <a:r>
              <a:rPr lang="es-ES" sz="3000" dirty="0" smtClean="0"/>
              <a:t>.”  </a:t>
            </a:r>
            <a:r>
              <a:rPr lang="es-ES" sz="3000" dirty="0" smtClean="0"/>
              <a:t>(</a:t>
            </a:r>
            <a:r>
              <a:rPr lang="es-ES" sz="3000" dirty="0" err="1" smtClean="0">
                <a:solidFill>
                  <a:schemeClr val="tx2"/>
                </a:solidFill>
              </a:rPr>
              <a:t>Isaia</a:t>
            </a:r>
            <a:r>
              <a:rPr lang="es-ES" sz="3000" dirty="0" smtClean="0">
                <a:solidFill>
                  <a:schemeClr val="tx2"/>
                </a:solidFill>
              </a:rPr>
              <a:t> </a:t>
            </a:r>
            <a:r>
              <a:rPr lang="es-ES" sz="3000" dirty="0">
                <a:solidFill>
                  <a:schemeClr val="tx2"/>
                </a:solidFill>
              </a:rPr>
              <a:t>42.7, </a:t>
            </a:r>
            <a:r>
              <a:rPr lang="es-ES" sz="3000" dirty="0" smtClean="0">
                <a:solidFill>
                  <a:schemeClr val="tx2"/>
                </a:solidFill>
              </a:rPr>
              <a:t>NVR; </a:t>
            </a:r>
            <a:r>
              <a:rPr lang="es-ES" sz="3000" dirty="0" smtClean="0"/>
              <a:t>comparare con </a:t>
            </a:r>
            <a:r>
              <a:rPr lang="es-ES" sz="3000" dirty="0" smtClean="0">
                <a:solidFill>
                  <a:schemeClr val="tx2"/>
                </a:solidFill>
              </a:rPr>
              <a:t>Lucca </a:t>
            </a:r>
            <a:r>
              <a:rPr lang="es-ES" sz="3000" dirty="0" smtClean="0">
                <a:solidFill>
                  <a:schemeClr val="tx2"/>
                </a:solidFill>
              </a:rPr>
              <a:t>4:18</a:t>
            </a:r>
            <a:r>
              <a:rPr lang="es-ES" sz="3000" dirty="0" smtClean="0"/>
              <a:t>)</a:t>
            </a:r>
            <a:r>
              <a:rPr lang="es-PR" sz="3000" dirty="0" smtClean="0"/>
              <a:t>.</a:t>
            </a:r>
          </a:p>
          <a:p>
            <a:r>
              <a:rPr lang="es-PR" sz="3000" dirty="0" err="1" smtClean="0"/>
              <a:t>Conseguenze</a:t>
            </a:r>
            <a:r>
              <a:rPr lang="es-PR" sz="3000" dirty="0" smtClean="0"/>
              <a:t> </a:t>
            </a:r>
            <a:r>
              <a:rPr lang="es-PR" sz="3000" dirty="0" smtClean="0"/>
              <a:t>del </a:t>
            </a:r>
            <a:r>
              <a:rPr lang="es-PR" sz="3000" dirty="0" err="1" smtClean="0"/>
              <a:t>peccato</a:t>
            </a:r>
            <a:r>
              <a:rPr lang="es-PR" sz="3000" dirty="0" smtClean="0"/>
              <a:t> </a:t>
            </a:r>
            <a:r>
              <a:rPr lang="es-PR" sz="3000" dirty="0" smtClean="0"/>
              <a:t>(</a:t>
            </a:r>
            <a:r>
              <a:rPr lang="es-PR" sz="3000" dirty="0" smtClean="0">
                <a:solidFill>
                  <a:schemeClr val="tx2"/>
                </a:solidFill>
              </a:rPr>
              <a:t>v.2</a:t>
            </a:r>
            <a:r>
              <a:rPr lang="es-PR" sz="3000" dirty="0" smtClean="0"/>
              <a:t>):</a:t>
            </a:r>
          </a:p>
          <a:p>
            <a:pPr lvl="1"/>
            <a:r>
              <a:rPr lang="es-PR" sz="3000" dirty="0" err="1" smtClean="0"/>
              <a:t>Tradizioni</a:t>
            </a:r>
            <a:r>
              <a:rPr lang="es-PR" sz="3000" dirty="0" smtClean="0"/>
              <a:t> </a:t>
            </a:r>
            <a:r>
              <a:rPr lang="es-PR" sz="3000" dirty="0" err="1" smtClean="0"/>
              <a:t>ebree</a:t>
            </a:r>
            <a:endParaRPr lang="es-PR" sz="3000" dirty="0" smtClean="0"/>
          </a:p>
          <a:p>
            <a:r>
              <a:rPr lang="es-ES" sz="3000" dirty="0" smtClean="0"/>
              <a:t>“</a:t>
            </a:r>
            <a:r>
              <a:rPr lang="it-IT" sz="3000" dirty="0" smtClean="0"/>
              <a:t>Gli empi sono sviati fin dal grembo </a:t>
            </a:r>
            <a:r>
              <a:rPr lang="it-IT" sz="3000" dirty="0" smtClean="0"/>
              <a:t>materno, i </a:t>
            </a:r>
            <a:r>
              <a:rPr lang="it-IT" sz="3000" dirty="0" smtClean="0"/>
              <a:t>bugiardi sono traviati fin dalla nascita</a:t>
            </a:r>
            <a:r>
              <a:rPr lang="it-IT" sz="3000" dirty="0" smtClean="0"/>
              <a:t>.</a:t>
            </a:r>
            <a:r>
              <a:rPr lang="es-ES" sz="3000" dirty="0" smtClean="0"/>
              <a:t>” </a:t>
            </a:r>
            <a:r>
              <a:rPr lang="es-ES" sz="3000" dirty="0"/>
              <a:t>(</a:t>
            </a:r>
            <a:r>
              <a:rPr lang="es-ES" sz="3000" dirty="0" err="1" smtClean="0">
                <a:solidFill>
                  <a:schemeClr val="tx2"/>
                </a:solidFill>
              </a:rPr>
              <a:t>Salmi</a:t>
            </a:r>
            <a:r>
              <a:rPr lang="es-ES" sz="3000" dirty="0" smtClean="0">
                <a:solidFill>
                  <a:schemeClr val="tx2"/>
                </a:solidFill>
              </a:rPr>
              <a:t> </a:t>
            </a:r>
            <a:r>
              <a:rPr lang="es-ES" sz="3000" dirty="0">
                <a:solidFill>
                  <a:schemeClr val="tx2"/>
                </a:solidFill>
              </a:rPr>
              <a:t>58.3, </a:t>
            </a:r>
            <a:r>
              <a:rPr lang="es-ES" sz="3000" dirty="0" smtClean="0">
                <a:solidFill>
                  <a:schemeClr val="tx2"/>
                </a:solidFill>
              </a:rPr>
              <a:t>NVR</a:t>
            </a:r>
            <a:r>
              <a:rPr lang="es-ES" sz="3000" dirty="0" smtClean="0"/>
              <a:t>)</a:t>
            </a:r>
            <a:endParaRPr lang="es-ES" sz="30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467600" cy="1462087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dirty="0" smtClean="0"/>
              <a:t>Un </a:t>
            </a:r>
            <a:r>
              <a:rPr lang="en-US" dirty="0" err="1" smtClean="0"/>
              <a:t>uomo</a:t>
            </a:r>
            <a:r>
              <a:rPr lang="en-US" dirty="0" smtClean="0"/>
              <a:t> </a:t>
            </a:r>
            <a:r>
              <a:rPr lang="en-US" dirty="0" err="1" smtClean="0"/>
              <a:t>cieco</a:t>
            </a:r>
            <a:r>
              <a:rPr lang="en-US" dirty="0" smtClean="0"/>
              <a:t> </a:t>
            </a:r>
            <a:r>
              <a:rPr lang="es-PR" dirty="0" err="1" smtClean="0"/>
              <a:t>riceve</a:t>
            </a:r>
            <a:r>
              <a:rPr lang="es-PR" dirty="0" smtClean="0"/>
              <a:t> la vista</a:t>
            </a:r>
            <a:r>
              <a:rPr lang="en-US" dirty="0" smtClean="0"/>
              <a:t> </a:t>
            </a:r>
            <a:r>
              <a:rPr lang="es-PR" dirty="0" smtClean="0"/>
              <a:t>(Giovanni 9:1-7)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xmlns="" val="3792161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898-8591-42B5-B6DE-9EBABB23EF1C}" type="slidenum">
              <a:rPr lang="en-US"/>
              <a:pPr/>
              <a:t>9</a:t>
            </a:fld>
            <a:endParaRPr lang="en-US"/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2209800"/>
            <a:ext cx="8458200" cy="4648200"/>
          </a:xfrm>
        </p:spPr>
        <p:txBody>
          <a:bodyPr/>
          <a:lstStyle/>
          <a:p>
            <a:r>
              <a:rPr lang="es-ES" dirty="0" err="1" smtClean="0"/>
              <a:t>Gesù</a:t>
            </a:r>
            <a:r>
              <a:rPr lang="es-ES" dirty="0" smtClean="0"/>
              <a:t> </a:t>
            </a:r>
            <a:r>
              <a:rPr lang="es-ES" dirty="0"/>
              <a:t>contesta, </a:t>
            </a:r>
            <a:r>
              <a:rPr lang="es-ES" dirty="0" err="1" smtClean="0"/>
              <a:t>dandogli</a:t>
            </a:r>
            <a:r>
              <a:rPr lang="es-ES" dirty="0" smtClean="0"/>
              <a:t> </a:t>
            </a:r>
            <a:r>
              <a:rPr lang="es-ES" dirty="0"/>
              <a:t>una </a:t>
            </a:r>
            <a:r>
              <a:rPr lang="es-ES" dirty="0" err="1" smtClean="0"/>
              <a:t>terza</a:t>
            </a:r>
            <a:r>
              <a:rPr lang="es-ES" dirty="0" smtClean="0"/>
              <a:t> alternativa </a:t>
            </a:r>
            <a:r>
              <a:rPr lang="es-ES" dirty="0"/>
              <a:t>e</a:t>
            </a:r>
            <a:r>
              <a:rPr lang="es-ES" dirty="0" smtClean="0"/>
              <a:t>, </a:t>
            </a:r>
            <a:r>
              <a:rPr lang="es-ES" dirty="0" err="1" smtClean="0"/>
              <a:t>alla</a:t>
            </a:r>
            <a:r>
              <a:rPr lang="es-ES" dirty="0" smtClean="0"/>
              <a:t> volta, </a:t>
            </a:r>
            <a:r>
              <a:rPr lang="es-ES" dirty="0" err="1" smtClean="0"/>
              <a:t>avvertendo</a:t>
            </a:r>
            <a:r>
              <a:rPr lang="es-ES" dirty="0" smtClean="0"/>
              <a:t> </a:t>
            </a:r>
            <a:r>
              <a:rPr lang="es-ES" dirty="0" err="1" smtClean="0"/>
              <a:t>contro</a:t>
            </a:r>
            <a:r>
              <a:rPr lang="es-ES" dirty="0" smtClean="0"/>
              <a:t>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presumere</a:t>
            </a:r>
            <a:r>
              <a:rPr lang="es-ES" dirty="0" smtClean="0"/>
              <a:t> che </a:t>
            </a:r>
            <a:r>
              <a:rPr lang="es-ES" dirty="0" err="1" smtClean="0"/>
              <a:t>tutta</a:t>
            </a:r>
            <a:r>
              <a:rPr lang="es-ES" dirty="0" smtClean="0"/>
              <a:t> </a:t>
            </a:r>
            <a:r>
              <a:rPr lang="es-ES" dirty="0" err="1" smtClean="0"/>
              <a:t>avversità</a:t>
            </a:r>
            <a:r>
              <a:rPr lang="es-ES" dirty="0" smtClean="0"/>
              <a:t> </a:t>
            </a:r>
            <a:r>
              <a:rPr lang="es-ES" dirty="0" err="1" smtClean="0"/>
              <a:t>umana</a:t>
            </a:r>
            <a:r>
              <a:rPr lang="es-ES" dirty="0" smtClean="0"/>
              <a:t> è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risultato</a:t>
            </a:r>
            <a:r>
              <a:rPr lang="es-ES" dirty="0" smtClean="0"/>
              <a:t> di un </a:t>
            </a:r>
            <a:r>
              <a:rPr lang="es-ES" dirty="0" err="1" smtClean="0"/>
              <a:t>peccato</a:t>
            </a:r>
            <a:r>
              <a:rPr lang="es-ES" dirty="0" smtClean="0"/>
              <a:t> (</a:t>
            </a:r>
            <a:r>
              <a:rPr lang="es-ES" dirty="0" err="1" smtClean="0"/>
              <a:t>vedere</a:t>
            </a:r>
            <a:r>
              <a:rPr lang="es-ES" dirty="0" smtClean="0"/>
              <a:t> </a:t>
            </a:r>
            <a:r>
              <a:rPr lang="es-ES" dirty="0" err="1"/>
              <a:t>i</a:t>
            </a:r>
            <a:r>
              <a:rPr lang="es-ES" dirty="0" err="1" smtClean="0"/>
              <a:t>l</a:t>
            </a:r>
            <a:r>
              <a:rPr lang="es-ES" dirty="0" smtClean="0"/>
              <a:t> dialogo </a:t>
            </a:r>
            <a:r>
              <a:rPr lang="es-ES" dirty="0" err="1" smtClean="0"/>
              <a:t>fra</a:t>
            </a:r>
            <a:r>
              <a:rPr lang="es-ES" dirty="0" smtClean="0"/>
              <a:t> </a:t>
            </a:r>
            <a:r>
              <a:rPr lang="es-ES" dirty="0" err="1" smtClean="0"/>
              <a:t>Giobbe</a:t>
            </a:r>
            <a:r>
              <a:rPr lang="es-ES" dirty="0" smtClean="0"/>
              <a:t> e </a:t>
            </a:r>
            <a:r>
              <a:rPr lang="es-ES" dirty="0" err="1" smtClean="0"/>
              <a:t>suoi</a:t>
            </a:r>
            <a:r>
              <a:rPr lang="es-ES" dirty="0" smtClean="0"/>
              <a:t> “</a:t>
            </a:r>
            <a:r>
              <a:rPr lang="es-ES" dirty="0" err="1" smtClean="0"/>
              <a:t>amici</a:t>
            </a:r>
            <a:r>
              <a:rPr lang="es-ES" dirty="0" smtClean="0"/>
              <a:t>”). </a:t>
            </a:r>
            <a:r>
              <a:rPr lang="es-ES" dirty="0" err="1" smtClean="0"/>
              <a:t>D’altronde</a:t>
            </a:r>
            <a:r>
              <a:rPr lang="es-ES" dirty="0" smtClean="0"/>
              <a:t>, non </a:t>
            </a:r>
            <a:r>
              <a:rPr lang="es-ES" dirty="0" err="1" smtClean="0"/>
              <a:t>dichiara</a:t>
            </a:r>
            <a:r>
              <a:rPr lang="es-ES" dirty="0" smtClean="0"/>
              <a:t> </a:t>
            </a:r>
            <a:r>
              <a:rPr lang="es-ES" dirty="0" err="1" smtClean="0"/>
              <a:t>innocente</a:t>
            </a:r>
            <a:r>
              <a:rPr lang="es-ES" dirty="0" smtClean="0"/>
              <a:t> </a:t>
            </a:r>
            <a:r>
              <a:rPr lang="es-ES" dirty="0" err="1" smtClean="0"/>
              <a:t>né</a:t>
            </a:r>
            <a:r>
              <a:rPr lang="es-ES" dirty="0" smtClean="0"/>
              <a:t> </a:t>
            </a:r>
            <a:r>
              <a:rPr lang="es-ES" dirty="0"/>
              <a:t>al </a:t>
            </a:r>
            <a:r>
              <a:rPr lang="es-ES" dirty="0" err="1" smtClean="0"/>
              <a:t>cieco</a:t>
            </a:r>
            <a:r>
              <a:rPr lang="es-ES" dirty="0"/>
              <a:t>, </a:t>
            </a:r>
            <a:r>
              <a:rPr lang="es-ES" dirty="0" err="1" smtClean="0"/>
              <a:t>né</a:t>
            </a:r>
            <a:r>
              <a:rPr lang="es-ES" dirty="0" smtClean="0"/>
              <a:t> </a:t>
            </a:r>
            <a:r>
              <a:rPr lang="es-ES" dirty="0"/>
              <a:t>a </a:t>
            </a:r>
            <a:r>
              <a:rPr lang="es-ES" dirty="0" err="1" smtClean="0"/>
              <a:t>suoi</a:t>
            </a:r>
            <a:r>
              <a:rPr lang="es-ES" dirty="0" smtClean="0"/>
              <a:t> </a:t>
            </a:r>
            <a:r>
              <a:rPr lang="es-ES" dirty="0" err="1" smtClean="0"/>
              <a:t>genitori</a:t>
            </a:r>
            <a:r>
              <a:rPr lang="es-ES" dirty="0" smtClean="0"/>
              <a:t>. </a:t>
            </a:r>
            <a:r>
              <a:rPr lang="es-ES" dirty="0" smtClean="0"/>
              <a:t>(</a:t>
            </a:r>
            <a:r>
              <a:rPr lang="es-ES" dirty="0" err="1" smtClean="0"/>
              <a:t>Bartley</a:t>
            </a:r>
            <a:r>
              <a:rPr lang="es-ES" dirty="0" smtClean="0"/>
              <a:t> et al)</a:t>
            </a:r>
            <a:endParaRPr lang="es-E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467600" cy="1462087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dirty="0" smtClean="0"/>
              <a:t>Un </a:t>
            </a:r>
            <a:r>
              <a:rPr lang="en-US" dirty="0" err="1" smtClean="0"/>
              <a:t>uomo</a:t>
            </a:r>
            <a:r>
              <a:rPr lang="en-US" dirty="0" smtClean="0"/>
              <a:t> </a:t>
            </a:r>
            <a:r>
              <a:rPr lang="en-US" dirty="0" err="1" smtClean="0"/>
              <a:t>cieco</a:t>
            </a:r>
            <a:r>
              <a:rPr lang="en-US" dirty="0" smtClean="0"/>
              <a:t> </a:t>
            </a:r>
            <a:r>
              <a:rPr lang="es-PR" dirty="0" err="1" smtClean="0"/>
              <a:t>riceve</a:t>
            </a:r>
            <a:r>
              <a:rPr lang="es-PR" dirty="0" smtClean="0"/>
              <a:t> la vista</a:t>
            </a:r>
            <a:r>
              <a:rPr lang="en-US" dirty="0" smtClean="0"/>
              <a:t> </a:t>
            </a:r>
            <a:r>
              <a:rPr lang="es-PR" dirty="0" smtClean="0"/>
              <a:t>(Giovanni 9:1-7)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xmlns="" val="3889257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ends 3">
    <a:dk1>
      <a:srgbClr val="000000"/>
    </a:dk1>
    <a:lt1>
      <a:srgbClr val="FFFFFF"/>
    </a:lt1>
    <a:dk2>
      <a:srgbClr val="333399"/>
    </a:dk2>
    <a:lt2>
      <a:srgbClr val="1C1C1C"/>
    </a:lt2>
    <a:accent1>
      <a:srgbClr val="00E4A8"/>
    </a:accent1>
    <a:accent2>
      <a:srgbClr val="FFCF01"/>
    </a:accent2>
    <a:accent3>
      <a:srgbClr val="FFFFFF"/>
    </a:accent3>
    <a:accent4>
      <a:srgbClr val="000000"/>
    </a:accent4>
    <a:accent5>
      <a:srgbClr val="AAEFD1"/>
    </a:accent5>
    <a:accent6>
      <a:srgbClr val="E7BB01"/>
    </a:accent6>
    <a:hlink>
      <a:srgbClr val="FF0000"/>
    </a:hlink>
    <a:folHlink>
      <a:srgbClr val="3333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81386</TotalTime>
  <Words>1781</Words>
  <Application>Microsoft Office PowerPoint</Application>
  <PresentationFormat>On-screen Show (4:3)</PresentationFormat>
  <Paragraphs>178</Paragraphs>
  <Slides>28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Blends</vt:lpstr>
      <vt:lpstr>Office Theme</vt:lpstr>
      <vt:lpstr>Slide 1</vt:lpstr>
      <vt:lpstr>Contesto</vt:lpstr>
      <vt:lpstr>Testo chiave</vt:lpstr>
      <vt:lpstr>Abbozzo dello Studio</vt:lpstr>
      <vt:lpstr>Un uomo cieco riceve la vista (Giovanni 9:1-7)</vt:lpstr>
      <vt:lpstr>Un uomo cieco riceve la vista (Giovanni 9:1-7)</vt:lpstr>
      <vt:lpstr>Un uomo cieco riceve la vista (Giovanni 9:1-7)</vt:lpstr>
      <vt:lpstr>Un uomo cieco riceve la vista (Giovanni 9:1-7)</vt:lpstr>
      <vt:lpstr>Un uomo cieco riceve la vista (Giovanni 9:1-7)</vt:lpstr>
      <vt:lpstr>Un uomo cieco riceve la vista (Giovanni 9:1-7)</vt:lpstr>
      <vt:lpstr>Testimonianza dell’uomo guarito (Giovanni 9:13-17)</vt:lpstr>
      <vt:lpstr>Testimonianza dell’uomo guarito (Giovanni 9:13-17)</vt:lpstr>
      <vt:lpstr>Testimonianza dell’uomo guarito (Giovanni 9:13-17)</vt:lpstr>
      <vt:lpstr>Testimonianza dell’uomo guarito (Giovanni 9:13-17)</vt:lpstr>
      <vt:lpstr>Un nuovo interrogatorio              (Giovanni 9:24-34)</vt:lpstr>
      <vt:lpstr>Un nuovo interrogatorio              (Giovanni 9:24-34)</vt:lpstr>
      <vt:lpstr>Un nuovo interrogatorio              (Giovanni 9:24-34)</vt:lpstr>
      <vt:lpstr>Un nuovo interrogatorio              (Giovanni 9:24-34)</vt:lpstr>
      <vt:lpstr>Un nuovo interrogatorio              (Giovanni 9:24-34)</vt:lpstr>
      <vt:lpstr>Il cieco guarito crede in Gesù (Giovanni 9:35-38)</vt:lpstr>
      <vt:lpstr>Il cieco guarito crede in Gesù (Giovanni 9:35-38)</vt:lpstr>
      <vt:lpstr>Il cieco guarito crede in Gesù (Giovanni 9:35-38)</vt:lpstr>
      <vt:lpstr>Aplicazioni</vt:lpstr>
      <vt:lpstr>Aplicazioni</vt:lpstr>
      <vt:lpstr>Aplicazioni</vt:lpstr>
      <vt:lpstr>Bibliografia</vt:lpstr>
      <vt:lpstr>Prossimo Studio (Libro 7)</vt:lpstr>
      <vt:lpstr>Slide 28</vt:lpstr>
    </vt:vector>
  </TitlesOfParts>
  <Company>UIPR-Aguadilla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24_jesus_causa_controversia.pptx</dc:title>
  <dc:creator>JRIVERA</dc:creator>
  <cp:lastModifiedBy>Jose Luis</cp:lastModifiedBy>
  <cp:revision>3079</cp:revision>
  <cp:lastPrinted>2013-09-24T20:44:31Z</cp:lastPrinted>
  <dcterms:created xsi:type="dcterms:W3CDTF">2007-01-24T21:53:34Z</dcterms:created>
  <dcterms:modified xsi:type="dcterms:W3CDTF">2014-08-06T17:46:01Z</dcterms:modified>
</cp:coreProperties>
</file>