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00" r:id="rId2"/>
  </p:sldMasterIdLst>
  <p:notesMasterIdLst>
    <p:notesMasterId r:id="rId27"/>
  </p:notesMasterIdLst>
  <p:handoutMasterIdLst>
    <p:handoutMasterId r:id="rId28"/>
  </p:handoutMasterIdLst>
  <p:sldIdLst>
    <p:sldId id="794" r:id="rId3"/>
    <p:sldId id="1618" r:id="rId4"/>
    <p:sldId id="804" r:id="rId5"/>
    <p:sldId id="1733" r:id="rId6"/>
    <p:sldId id="1818" r:id="rId7"/>
    <p:sldId id="1778" r:id="rId8"/>
    <p:sldId id="1687" r:id="rId9"/>
    <p:sldId id="1820" r:id="rId10"/>
    <p:sldId id="1821" r:id="rId11"/>
    <p:sldId id="1822" r:id="rId12"/>
    <p:sldId id="1808" r:id="rId13"/>
    <p:sldId id="1824" r:id="rId14"/>
    <p:sldId id="1826" r:id="rId15"/>
    <p:sldId id="1827" r:id="rId16"/>
    <p:sldId id="1779" r:id="rId17"/>
    <p:sldId id="1767" r:id="rId18"/>
    <p:sldId id="1823" r:id="rId19"/>
    <p:sldId id="1815" r:id="rId20"/>
    <p:sldId id="1825" r:id="rId21"/>
    <p:sldId id="1790" r:id="rId22"/>
    <p:sldId id="1819" r:id="rId23"/>
    <p:sldId id="1704" r:id="rId24"/>
    <p:sldId id="1663" r:id="rId25"/>
    <p:sldId id="908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.RIVERA" initials="J" lastIdx="1" clrIdx="0">
    <p:extLst>
      <p:ext uri="{19B8F6BF-5375-455C-9EA6-DF929625EA0E}">
        <p15:presenceInfo xmlns:p15="http://schemas.microsoft.com/office/powerpoint/2012/main" userId="S-1-5-21-1923034732-3165472078-3183135663-1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D0D0D"/>
    <a:srgbClr val="000000"/>
    <a:srgbClr val="FFFFD1"/>
    <a:srgbClr val="0000CC"/>
    <a:srgbClr val="0000FF"/>
    <a:srgbClr val="A6925A"/>
    <a:srgbClr val="285633"/>
    <a:srgbClr val="CC9900"/>
    <a:srgbClr val="CB7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5405" autoAdjust="0"/>
  </p:normalViewPr>
  <p:slideViewPr>
    <p:cSldViewPr>
      <p:cViewPr varScale="1">
        <p:scale>
          <a:sx n="107" d="100"/>
          <a:sy n="107" d="100"/>
        </p:scale>
        <p:origin x="15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0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E3FCA5-A52A-443B-A5B1-7E194A08C435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F67F30-E662-4AB1-ACEF-BC8A47852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E96FC2E-92B0-4858-A30A-9BB3A28AE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29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3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2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27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50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05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1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17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58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87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00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6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64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20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845741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21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582208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2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13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EB734-796A-4E95-A47B-64E8B6749061}" type="slidenum">
              <a:rPr lang="en-US"/>
              <a:pPr/>
              <a:t>24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9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3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40112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4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1513055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5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1792368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7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14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14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" y="2438401"/>
            <a:ext cx="9009063" cy="1052513"/>
            <a:chOff x="0" y="1536"/>
            <a:chExt cx="5675" cy="663"/>
          </a:xfrm>
        </p:grpSpPr>
        <p:grpSp>
          <p:nvGrpSpPr>
            <p:cNvPr id="2150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150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1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BDBD18-52EC-4543-95A7-94002FFBA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062A0-DF63-4C85-B593-9A872A4EB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4"/>
            <a:ext cx="1951039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9" y="214314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980A9-21B9-4C04-BCE9-635D93580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A03716-500E-4B3F-A17A-1660A8F2C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D18-52EC-4543-95A7-94002FFBA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FCE1-6554-404F-86D6-A65B7CF1D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6C4B-4773-43DA-A1DB-4AFD6C33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DD6-FB54-4892-B09D-2EA4B7474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163F-9188-4589-9629-C6C2491F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5B1C-0384-499A-9270-D85081270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E7F7E-33AA-4283-8B9E-027FB821B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6D93-0A32-41BA-AB7C-6F9269F4E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993C-7D65-48A2-93F3-36FEC830A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2A0-DF63-4C85-B593-9A872A4EB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0A9-21B9-4C04-BCE9-635D93580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7FCE1-6554-404F-86D6-A65B7CF1D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66C4B-4773-43DA-A1DB-4AFD6C330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FDD6-FB54-4892-B09D-2EA4B7474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F163F-9188-4589-9629-C6C2491F6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E5B1C-0384-499A-9270-D85081270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6D93-0A32-41BA-AB7C-6F9269F4E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4993C-7D65-48A2-93F3-36FEC830A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ltGray">
          <a:xfrm>
            <a:off x="417514" y="1098551"/>
            <a:ext cx="438151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ltGray">
          <a:xfrm>
            <a:off x="800100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ltGray">
          <a:xfrm>
            <a:off x="541339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ltGray">
          <a:xfrm>
            <a:off x="911226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ltGray">
          <a:xfrm>
            <a:off x="127001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gray">
          <a:xfrm>
            <a:off x="762001" y="990601"/>
            <a:ext cx="31751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F08F9C-FCE7-4A61-B8C1-DFAF70FC5A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7" r:id="rId12"/>
  </p:sldLayoutIdLst>
  <p:transition spd="slow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lifeway.com/eblifewayadulto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st-takla.org/Gallery/Bible/Illustrations.html" TargetMode="External"/><Relationship Id="rId4" Type="http://schemas.openxmlformats.org/officeDocument/2006/relationships/hyperlink" Target="http://distantshores.org/resources/illustrations/sweet-publishi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3.bp.blogspot.com/-oS1skA4pGkI/U1O7sjya3wI/AAAAAAAAZLg/eTJzY536i8g/s1600/Mary+Magdalene+and+the+Holy+Women+at+the+Tomb+(Madeleine+et+les+saintes+femmes+au+tombeau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32" y="20216"/>
            <a:ext cx="5708768" cy="683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15200" y="6273225"/>
            <a:ext cx="1828800" cy="584775"/>
          </a:xfrm>
          <a:prstGeom prst="rect">
            <a:avLst/>
          </a:prstGeom>
          <a:solidFill>
            <a:schemeClr val="tx2">
              <a:lumMod val="10000"/>
              <a:alpha val="7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i="1" dirty="0" smtClean="0">
                <a:latin typeface="Arial" charset="0"/>
              </a:rPr>
              <a:t>Estudios Bíblicos </a:t>
            </a:r>
            <a:r>
              <a:rPr lang="en-US" sz="1600" i="1" dirty="0" smtClean="0">
                <a:latin typeface="Arial" charset="0"/>
              </a:rPr>
              <a:t>Lifeway</a:t>
            </a:r>
            <a:r>
              <a:rPr lang="es-PR" sz="1600" i="1" dirty="0" smtClean="0">
                <a:latin typeface="Arial" charset="0"/>
              </a:rPr>
              <a:t> </a:t>
            </a:r>
            <a:r>
              <a:rPr lang="es-PR" sz="1600" dirty="0" smtClean="0">
                <a:latin typeface="Arial" charset="0"/>
              </a:rPr>
              <a:t>®</a:t>
            </a:r>
            <a:endParaRPr lang="es-PR" sz="1600" dirty="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952500"/>
            <a:ext cx="7937951" cy="2019299"/>
          </a:xfrm>
          <a:prstGeom prst="rect">
            <a:avLst/>
          </a:prstGeom>
          <a:solidFill>
            <a:schemeClr val="tx2">
              <a:lumMod val="10000"/>
              <a:alpha val="73000"/>
            </a:schemeClr>
          </a:solidFill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401638" lvl="0" indent="-234950" algn="ctr" fontAlgn="auto">
              <a:spcAft>
                <a:spcPts val="1200"/>
              </a:spcAft>
              <a:defRPr/>
            </a:pPr>
            <a:r>
              <a:rPr kumimoji="0" lang="es-P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Primavera 2016/</a:t>
            </a:r>
            <a:r>
              <a:rPr lang="es-PR" sz="4400" dirty="0" smtClean="0">
                <a:latin typeface="+mj-lt"/>
              </a:rPr>
              <a:t>Tema</a:t>
            </a:r>
            <a:r>
              <a:rPr lang="es-PR" sz="4400" dirty="0">
                <a:latin typeface="+mj-lt"/>
              </a:rPr>
              <a:t>: </a:t>
            </a:r>
            <a:r>
              <a:rPr lang="es-PR" sz="4400" cap="small" dirty="0" smtClean="0">
                <a:latin typeface="+mj-lt"/>
              </a:rPr>
              <a:t>Inigualable: La vida de Cristo</a:t>
            </a:r>
            <a:endParaRPr kumimoji="0" lang="es-PR" sz="4400" b="0" i="0" u="none" strike="noStrike" kern="1200" cap="small" spc="0" normalizeH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3124200"/>
            <a:ext cx="7937951" cy="2971800"/>
          </a:xfrm>
          <a:prstGeom prst="rect">
            <a:avLst/>
          </a:prstGeom>
          <a:solidFill>
            <a:schemeClr val="tx2">
              <a:lumMod val="10000"/>
              <a:alpha val="73000"/>
            </a:schemeClr>
          </a:solidFill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401638" indent="-234950" algn="ctr">
              <a:spcAft>
                <a:spcPts val="600"/>
              </a:spcAft>
              <a:buNone/>
            </a:pPr>
            <a:r>
              <a:rPr lang="es-PR" sz="4400" cap="small" dirty="0" smtClean="0">
                <a:latin typeface="+mj-lt"/>
              </a:rPr>
              <a:t>Sesión 4: Una resurrección inigualable</a:t>
            </a:r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3600" dirty="0" smtClean="0">
                <a:latin typeface="+mj-lt"/>
                <a:cs typeface="+mn-cs"/>
              </a:rPr>
              <a:t>27</a:t>
            </a: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 de </a:t>
            </a:r>
            <a:r>
              <a:rPr lang="es-PR" sz="3600" dirty="0" smtClean="0">
                <a:latin typeface="+mj-lt"/>
              </a:rPr>
              <a:t>marzo</a:t>
            </a:r>
            <a:r>
              <a:rPr lang="es-PR" sz="3600" dirty="0" smtClean="0">
                <a:latin typeface="+mj-lt"/>
                <a:cs typeface="+mn-cs"/>
              </a:rPr>
              <a:t> </a:t>
            </a: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de 2016</a:t>
            </a:r>
            <a:endParaRPr kumimoji="0" lang="es-P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+mn-cs"/>
            </a:endParaRPr>
          </a:p>
          <a:p>
            <a:pPr marL="401638" lvl="0" indent="-2349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800" dirty="0" smtClean="0">
                <a:latin typeface="+mj-lt"/>
              </a:rPr>
              <a:t>(</a:t>
            </a:r>
            <a:r>
              <a:rPr lang="es-PR" sz="2800" dirty="0" smtClean="0"/>
              <a:t>Mateo</a:t>
            </a:r>
            <a:r>
              <a:rPr lang="en-US" sz="2800" dirty="0" smtClean="0"/>
              <a:t> </a:t>
            </a:r>
            <a:r>
              <a:rPr lang="pt-BR" sz="2800" dirty="0" smtClean="0"/>
              <a:t>28:1-10</a:t>
            </a:r>
            <a:r>
              <a:rPr lang="en-US" sz="2800" dirty="0" smtClean="0">
                <a:latin typeface="+mj-lt"/>
              </a:rPr>
              <a:t>)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273225"/>
            <a:ext cx="2438400" cy="584775"/>
          </a:xfrm>
          <a:prstGeom prst="rect">
            <a:avLst/>
          </a:prstGeom>
          <a:solidFill>
            <a:schemeClr val="tx2">
              <a:lumMod val="10000"/>
              <a:alpha val="7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dirty="0">
                <a:latin typeface="Arial" charset="0"/>
              </a:rPr>
              <a:t>Iglesia Bíblica Bautista de </a:t>
            </a:r>
            <a:r>
              <a:rPr lang="es-PR" sz="1600" dirty="0" smtClean="0">
                <a:latin typeface="Arial" charset="0"/>
              </a:rPr>
              <a:t>Aguadilla</a:t>
            </a:r>
            <a:endParaRPr lang="es-PR" sz="1600" dirty="0">
              <a:latin typeface="Arial" charset="0"/>
            </a:endParaRPr>
          </a:p>
        </p:txBody>
      </p:sp>
      <p:pic>
        <p:nvPicPr>
          <p:cNvPr id="10" name="Picture 6" descr="jesus_fish_lg_cl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28800" y="6604575"/>
            <a:ext cx="533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647700" cy="552450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M0CZ1b23VjQ/U1K4kSuYR3I/AAAAAAAABE0/DjJ5o-ZrRK0/s1600/Women+going+to+the+To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/>
          <a:stretch/>
        </p:blipFill>
        <p:spPr bwMode="auto">
          <a:xfrm>
            <a:off x="5714999" y="1828800"/>
            <a:ext cx="34290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5318342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“…y </a:t>
            </a:r>
            <a:r>
              <a:rPr lang="es-ES" dirty="0"/>
              <a:t>he aquí va delante de vosotros a Galilea; allí le veréis. He aquí, os lo he dicho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Mateo 28:1-7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0108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83882"/>
            <a:ext cx="8686800" cy="3731118"/>
          </a:xfrm>
        </p:spPr>
        <p:txBody>
          <a:bodyPr/>
          <a:lstStyle/>
          <a:p>
            <a:r>
              <a:rPr lang="es-ES" dirty="0"/>
              <a:t>Por la resurrección, el Padre declaró, o dio a conocer, a Jesús como Hijo de Dios con poder (</a:t>
            </a:r>
            <a:r>
              <a:rPr lang="es-ES" dirty="0" err="1">
                <a:solidFill>
                  <a:schemeClr val="tx2"/>
                </a:solidFill>
              </a:rPr>
              <a:t>Rom</a:t>
            </a:r>
            <a:r>
              <a:rPr lang="es-ES" dirty="0">
                <a:solidFill>
                  <a:schemeClr val="tx2"/>
                </a:solidFill>
              </a:rPr>
              <a:t>. 1:4</a:t>
            </a:r>
            <a:r>
              <a:rPr lang="es-ES" dirty="0"/>
              <a:t>). </a:t>
            </a:r>
            <a:endParaRPr lang="es-ES" dirty="0" smtClean="0"/>
          </a:p>
          <a:p>
            <a:r>
              <a:rPr lang="es-ES" dirty="0" smtClean="0"/>
              <a:t>Por </a:t>
            </a:r>
            <a:r>
              <a:rPr lang="es-ES" dirty="0"/>
              <a:t>la resurrección, el Padre lo exaltó hasta lo sumo y le otorgó el nombre que es sobre todo nombre (</a:t>
            </a:r>
            <a:r>
              <a:rPr lang="es-ES" dirty="0">
                <a:solidFill>
                  <a:schemeClr val="tx2"/>
                </a:solidFill>
              </a:rPr>
              <a:t>Fil. 2:9</a:t>
            </a:r>
            <a:r>
              <a:rPr lang="es-ES" dirty="0"/>
              <a:t>). </a:t>
            </a:r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resurrección significó la hora de gloria para Jesús (</a:t>
            </a:r>
            <a:r>
              <a:rPr lang="es-ES" dirty="0">
                <a:solidFill>
                  <a:schemeClr val="tx2"/>
                </a:solidFill>
              </a:rPr>
              <a:t>Juan 7:39</a:t>
            </a:r>
            <a:r>
              <a:rPr lang="es-ES" dirty="0"/>
              <a:t>; </a:t>
            </a:r>
            <a:r>
              <a:rPr lang="es-ES" dirty="0" err="1">
                <a:solidFill>
                  <a:schemeClr val="tx2"/>
                </a:solidFill>
              </a:rPr>
              <a:t>Hech</a:t>
            </a:r>
            <a:r>
              <a:rPr lang="es-ES" dirty="0">
                <a:solidFill>
                  <a:schemeClr val="tx2"/>
                </a:solidFill>
              </a:rPr>
              <a:t>. 3:13</a:t>
            </a:r>
            <a:r>
              <a:rPr lang="es-ES" dirty="0"/>
              <a:t>). </a:t>
            </a:r>
            <a:r>
              <a:rPr lang="es-ES" dirty="0" smtClean="0"/>
              <a:t>(Carro)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Mateo 28:1-7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4286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83882"/>
            <a:ext cx="8686800" cy="3731118"/>
          </a:xfrm>
        </p:spPr>
        <p:txBody>
          <a:bodyPr/>
          <a:lstStyle/>
          <a:p>
            <a:r>
              <a:rPr lang="es-ES" dirty="0" smtClean="0"/>
              <a:t>Según </a:t>
            </a:r>
            <a:r>
              <a:rPr lang="es-ES" dirty="0"/>
              <a:t>el apóstol Pedro, Dios mediante la resurrección de Jesucristo, os salva (</a:t>
            </a:r>
            <a:r>
              <a:rPr lang="es-ES" dirty="0">
                <a:solidFill>
                  <a:schemeClr val="tx2"/>
                </a:solidFill>
              </a:rPr>
              <a:t>1 </a:t>
            </a:r>
            <a:r>
              <a:rPr lang="es-ES" dirty="0" err="1">
                <a:solidFill>
                  <a:schemeClr val="tx2"/>
                </a:solidFill>
              </a:rPr>
              <a:t>Ped</a:t>
            </a:r>
            <a:r>
              <a:rPr lang="es-ES" dirty="0">
                <a:solidFill>
                  <a:schemeClr val="tx2"/>
                </a:solidFill>
              </a:rPr>
              <a:t>. 3:21</a:t>
            </a:r>
            <a:r>
              <a:rPr lang="es-ES" dirty="0"/>
              <a:t>; </a:t>
            </a:r>
            <a:r>
              <a:rPr lang="es-ES" dirty="0" err="1"/>
              <a:t>comp.</a:t>
            </a:r>
            <a:r>
              <a:rPr lang="es-ES" dirty="0"/>
              <a:t> </a:t>
            </a:r>
            <a:r>
              <a:rPr lang="es-ES" dirty="0">
                <a:solidFill>
                  <a:schemeClr val="tx2"/>
                </a:solidFill>
              </a:rPr>
              <a:t>1:3</a:t>
            </a:r>
            <a:r>
              <a:rPr lang="es-ES" dirty="0"/>
              <a:t>). </a:t>
            </a:r>
            <a:endParaRPr lang="es-ES" dirty="0" smtClean="0"/>
          </a:p>
          <a:p>
            <a:r>
              <a:rPr lang="es-ES" dirty="0" smtClean="0"/>
              <a:t>Por </a:t>
            </a:r>
            <a:r>
              <a:rPr lang="es-ES" dirty="0"/>
              <a:t>la identificación del creyente con Cristo en su muerte y resurrección, logra una vida victoriosa (</a:t>
            </a:r>
            <a:r>
              <a:rPr lang="es-ES" dirty="0" err="1">
                <a:solidFill>
                  <a:schemeClr val="tx2"/>
                </a:solidFill>
              </a:rPr>
              <a:t>Rom</a:t>
            </a:r>
            <a:r>
              <a:rPr lang="es-ES" dirty="0">
                <a:solidFill>
                  <a:schemeClr val="tx2"/>
                </a:solidFill>
              </a:rPr>
              <a:t>. 6</a:t>
            </a:r>
            <a:r>
              <a:rPr lang="es-ES" dirty="0" smtClean="0"/>
              <a:t>). (Carro)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Mateo 28:1-7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29049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83882"/>
            <a:ext cx="8686800" cy="3731118"/>
          </a:xfrm>
        </p:spPr>
        <p:txBody>
          <a:bodyPr/>
          <a:lstStyle/>
          <a:p>
            <a:r>
              <a:rPr lang="es-ES" dirty="0" smtClean="0"/>
              <a:t>María </a:t>
            </a:r>
            <a:r>
              <a:rPr lang="es-ES" dirty="0"/>
              <a:t>Magdalena y la otra María </a:t>
            </a:r>
            <a:r>
              <a:rPr lang="es-ES" dirty="0" smtClean="0"/>
              <a:t>–</a:t>
            </a:r>
            <a:r>
              <a:rPr lang="es-ES" dirty="0"/>
              <a:t> </a:t>
            </a:r>
            <a:r>
              <a:rPr lang="es-ES" dirty="0" smtClean="0"/>
              <a:t>las </a:t>
            </a:r>
            <a:r>
              <a:rPr lang="es-ES" dirty="0"/>
              <a:t>primeras en recibir la noticia del Señor Resucitado y en encontrarse con Él. </a:t>
            </a:r>
            <a:r>
              <a:rPr lang="es-ES" dirty="0" smtClean="0"/>
              <a:t>Ellas:</a:t>
            </a:r>
          </a:p>
          <a:p>
            <a:r>
              <a:rPr lang="es-ES" dirty="0" smtClean="0"/>
              <a:t>habían </a:t>
            </a:r>
            <a:r>
              <a:rPr lang="es-ES" dirty="0"/>
              <a:t>estado presentes en el Gólgota; </a:t>
            </a:r>
            <a:endParaRPr lang="es-ES" dirty="0" smtClean="0"/>
          </a:p>
          <a:p>
            <a:r>
              <a:rPr lang="es-ES" dirty="0" smtClean="0"/>
              <a:t>habían </a:t>
            </a:r>
            <a:r>
              <a:rPr lang="es-ES" dirty="0"/>
              <a:t>estado cuando se Le puso en la tumba, y ahora recibían la recompensa del amor: ellas fueron las primeras que experimentaron el gozo de la Resurrección</a:t>
            </a:r>
            <a:r>
              <a:rPr lang="es-ES" dirty="0" smtClean="0"/>
              <a:t>. (</a:t>
            </a:r>
            <a:r>
              <a:rPr lang="en-US" dirty="0" smtClean="0"/>
              <a:t>Barclay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Mateo 28:1-7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50398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83882"/>
            <a:ext cx="8686800" cy="3731118"/>
          </a:xfrm>
        </p:spPr>
        <p:txBody>
          <a:bodyPr/>
          <a:lstStyle/>
          <a:p>
            <a:r>
              <a:rPr lang="es-ES" dirty="0" smtClean="0"/>
              <a:t>Se </a:t>
            </a:r>
            <a:r>
              <a:rPr lang="es-ES" dirty="0"/>
              <a:t>las desafió a creer. </a:t>
            </a:r>
            <a:endParaRPr lang="es-ES" dirty="0" smtClean="0"/>
          </a:p>
          <a:p>
            <a:r>
              <a:rPr lang="es-ES" dirty="0" smtClean="0"/>
              <a:t>Aquello </a:t>
            </a:r>
            <a:r>
              <a:rPr lang="es-ES" dirty="0"/>
              <a:t>era tan alucinante que podría resultarles increíble</a:t>
            </a:r>
            <a:r>
              <a:rPr lang="es-ES" dirty="0" smtClean="0"/>
              <a:t>. </a:t>
            </a:r>
          </a:p>
          <a:p>
            <a:r>
              <a:rPr lang="es-ES" dirty="0" smtClean="0"/>
              <a:t>Cada </a:t>
            </a:r>
            <a:r>
              <a:rPr lang="es-ES" dirty="0"/>
              <a:t>una de sus palabras </a:t>
            </a:r>
            <a:r>
              <a:rPr lang="es-ES" dirty="0" smtClean="0"/>
              <a:t>[del </a:t>
            </a:r>
            <a:r>
              <a:rPr lang="es-PR" dirty="0" smtClean="0"/>
              <a:t>ángel</a:t>
            </a:r>
            <a:r>
              <a:rPr lang="en-US" dirty="0" smtClean="0"/>
              <a:t>] </a:t>
            </a:r>
            <a:r>
              <a:rPr lang="es-ES" dirty="0" smtClean="0"/>
              <a:t>era </a:t>
            </a:r>
            <a:r>
              <a:rPr lang="es-ES" dirty="0"/>
              <a:t>una llamada a creer. </a:t>
            </a:r>
            <a:endParaRPr lang="es-ES" dirty="0" smtClean="0"/>
          </a:p>
          <a:p>
            <a:r>
              <a:rPr lang="es-ES" dirty="0" smtClean="0"/>
              <a:t>Hay quienes creen </a:t>
            </a:r>
            <a:r>
              <a:rPr lang="es-ES" dirty="0"/>
              <a:t>que las promesas de Cristo son demasiado buenas para ser verdad. Esa vacilación solo se puede disipar creyendo en Su </a:t>
            </a:r>
            <a:r>
              <a:rPr lang="es-ES" dirty="0" smtClean="0"/>
              <a:t>palabra. (</a:t>
            </a:r>
            <a:r>
              <a:rPr lang="en-US" dirty="0" smtClean="0"/>
              <a:t>Barclay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Mateo 28:1-7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50195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1" r="1"/>
          <a:stretch/>
        </p:blipFill>
        <p:spPr>
          <a:xfrm>
            <a:off x="0" y="0"/>
            <a:ext cx="9147994" cy="685800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Mateo 28:8-10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3402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M0CZ1b23VjQ/U1K4kSuYR3I/AAAAAAAABE0/DjJ5o-ZrRK0/s1600/Women+going+to+the+To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/>
          <a:stretch/>
        </p:blipFill>
        <p:spPr bwMode="auto">
          <a:xfrm>
            <a:off x="5714999" y="1828800"/>
            <a:ext cx="34290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4961843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“</a:t>
            </a:r>
            <a:r>
              <a:rPr lang="es-ES" dirty="0"/>
              <a:t>Entonces ellas, saliendo del sepulcro con temor y gran gozo, fueron corriendo a dar las nuevas a sus discípulos. Y mientras iban a dar las nuevas a los discípulos</a:t>
            </a:r>
            <a:r>
              <a:rPr lang="es-ES" dirty="0" smtClean="0"/>
              <a:t>, he </a:t>
            </a:r>
            <a:r>
              <a:rPr lang="es-ES" dirty="0"/>
              <a:t>aquí, Jesús les salió al </a:t>
            </a:r>
            <a:r>
              <a:rPr lang="es-ES" dirty="0" smtClean="0"/>
              <a:t>encuentro, </a:t>
            </a:r>
            <a:r>
              <a:rPr lang="es-ES" dirty="0"/>
              <a:t>diciendo: ¡Salve</a:t>
            </a:r>
            <a:r>
              <a:rPr lang="es-ES" dirty="0" smtClean="0"/>
              <a:t>!...”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Mateo 28:8-10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7483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4961843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“</a:t>
            </a:r>
            <a:r>
              <a:rPr lang="es-ES" dirty="0"/>
              <a:t>...</a:t>
            </a:r>
            <a:r>
              <a:rPr lang="es-ES" dirty="0" smtClean="0"/>
              <a:t>Y </a:t>
            </a:r>
            <a:r>
              <a:rPr lang="es-ES" dirty="0"/>
              <a:t>ellas, acercándose, abrazaron sus pies, y le adoraron</a:t>
            </a:r>
            <a:r>
              <a:rPr lang="es-ES" dirty="0" smtClean="0"/>
              <a:t>. Entonces </a:t>
            </a:r>
            <a:r>
              <a:rPr lang="es-ES" dirty="0"/>
              <a:t>Jesús les dijo: No temáis; id, dad las nuevas a mis hermanos, para que vayan a Galilea, y allí me verán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Mateo 28:8-10</a:t>
            </a:r>
            <a:endParaRPr lang="en-US" i="1" dirty="0"/>
          </a:p>
        </p:txBody>
      </p:sp>
      <p:pic>
        <p:nvPicPr>
          <p:cNvPr id="5122" name="Picture 2" descr="http://www.joyfulheart.com/easter/images-tissot/tissot-my-god-why-hast-thou-forsaken-me-552x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43" y="1828800"/>
            <a:ext cx="382385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joyfulheart.com/easter/images-tissot/tissot-jesus-appears-to-the-holy-women-732x5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2" r="24366"/>
          <a:stretch/>
        </p:blipFill>
        <p:spPr bwMode="auto">
          <a:xfrm>
            <a:off x="5334000" y="1828801"/>
            <a:ext cx="3810000" cy="50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8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83882"/>
            <a:ext cx="8686800" cy="3731118"/>
          </a:xfrm>
        </p:spPr>
        <p:txBody>
          <a:bodyPr/>
          <a:lstStyle/>
          <a:p>
            <a:r>
              <a:rPr lang="es-ES" dirty="0"/>
              <a:t>Se las desafió a </a:t>
            </a:r>
            <a:r>
              <a:rPr lang="es-ES" dirty="0">
                <a:solidFill>
                  <a:schemeClr val="tx2"/>
                </a:solidFill>
              </a:rPr>
              <a:t>compartir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Una </a:t>
            </a:r>
            <a:r>
              <a:rPr lang="es-ES" dirty="0"/>
              <a:t>vez que ellas habían descubierto por sí mismas el hecho del Cristo Resucitado, su obligación suprema era proclamarlo y compartirlo con otros. «¡Id a decirlo!», es el primer mandamiento que recibe todo aquel que ha descubierto la maravilla del Jesucristo Que ha vencido a la muerte</a:t>
            </a:r>
            <a:r>
              <a:rPr lang="es-ES" dirty="0" smtClean="0"/>
              <a:t>. </a:t>
            </a:r>
            <a:r>
              <a:rPr lang="en-US" dirty="0" smtClean="0"/>
              <a:t>(Barclay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Mateo 28:8-10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72078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83882"/>
            <a:ext cx="8686800" cy="3731118"/>
          </a:xfrm>
        </p:spPr>
        <p:txBody>
          <a:bodyPr/>
          <a:lstStyle/>
          <a:p>
            <a:r>
              <a:rPr lang="es-ES" dirty="0" smtClean="0"/>
              <a:t>Se </a:t>
            </a:r>
            <a:r>
              <a:rPr lang="es-ES" dirty="0"/>
              <a:t>las desafió a </a:t>
            </a:r>
            <a:r>
              <a:rPr lang="es-ES" dirty="0">
                <a:solidFill>
                  <a:schemeClr val="tx2"/>
                </a:solidFill>
              </a:rPr>
              <a:t>regocijarse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saludo del Cristo Resucitado fue: </a:t>
            </a:r>
            <a:r>
              <a:rPr lang="es-ES" dirty="0" err="1"/>
              <a:t>Jaírete</a:t>
            </a:r>
            <a:r>
              <a:rPr lang="es-ES" dirty="0"/>
              <a:t>; esa era la palabra normal de saludo; pero su sentido literal es «¡Regocijaos!» </a:t>
            </a:r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persona que ha encontrado al Señor Resucitado recibe el privilegio de vivir para siempre en el gozo de Su presencia, de la que ya nada la puede separar</a:t>
            </a:r>
            <a:r>
              <a:rPr lang="es-ES" dirty="0" smtClean="0"/>
              <a:t>. </a:t>
            </a:r>
            <a:r>
              <a:rPr lang="en-US" dirty="0" smtClean="0"/>
              <a:t>(Barclay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Mateo 28:8-10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2684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http://lifewayblog.wpengine.netdna-cdn.com/eblifewayadultos/files/2012/05/005075090_2016-SPR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59410" r="47786" b="16812"/>
          <a:stretch/>
        </p:blipFill>
        <p:spPr bwMode="auto">
          <a:xfrm>
            <a:off x="-1" y="3769568"/>
            <a:ext cx="4329405" cy="275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8" t="81242" r="10071" b="15325"/>
          <a:stretch/>
        </p:blipFill>
        <p:spPr bwMode="auto">
          <a:xfrm>
            <a:off x="4726174" y="4444851"/>
            <a:ext cx="533400" cy="3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 t="84230" r="56503" b="14037"/>
          <a:stretch/>
        </p:blipFill>
        <p:spPr bwMode="auto">
          <a:xfrm>
            <a:off x="4763817" y="4628911"/>
            <a:ext cx="2322783" cy="17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9" t="81242" r="10071" b="15325"/>
          <a:stretch/>
        </p:blipFill>
        <p:spPr bwMode="auto">
          <a:xfrm>
            <a:off x="5107173" y="4308137"/>
            <a:ext cx="1522227" cy="3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8" t="81242" r="10071" b="15325"/>
          <a:stretch/>
        </p:blipFill>
        <p:spPr bwMode="auto">
          <a:xfrm>
            <a:off x="4573774" y="4292451"/>
            <a:ext cx="533400" cy="3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8" t="81242" r="10071" b="15325"/>
          <a:stretch/>
        </p:blipFill>
        <p:spPr bwMode="auto">
          <a:xfrm>
            <a:off x="4029172" y="3810000"/>
            <a:ext cx="5118720" cy="272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8" t="81242" r="10071" b="15325"/>
          <a:stretch/>
        </p:blipFill>
        <p:spPr bwMode="auto">
          <a:xfrm>
            <a:off x="4776526" y="4800600"/>
            <a:ext cx="2538673" cy="3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6" t="86921" r="10071" b="7818"/>
          <a:stretch/>
        </p:blipFill>
        <p:spPr bwMode="auto">
          <a:xfrm>
            <a:off x="5121933" y="5216627"/>
            <a:ext cx="1980313" cy="5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8" t="81242" r="10071" b="15325"/>
          <a:stretch/>
        </p:blipFill>
        <p:spPr bwMode="auto">
          <a:xfrm>
            <a:off x="6302257" y="5296375"/>
            <a:ext cx="533400" cy="3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8" t="81242" r="10071" b="15325"/>
          <a:stretch/>
        </p:blipFill>
        <p:spPr bwMode="auto">
          <a:xfrm>
            <a:off x="4588532" y="5235299"/>
            <a:ext cx="533400" cy="4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t="89998" r="65985" b="7818"/>
          <a:stretch/>
        </p:blipFill>
        <p:spPr bwMode="auto">
          <a:xfrm>
            <a:off x="5105399" y="5498564"/>
            <a:ext cx="1295401" cy="2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ifewayblog.wpengine.netdna-cdn.com/eblifewayadultos/files/2012/05/005075090_2016-SPR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52"/>
          <a:stretch/>
        </p:blipFill>
        <p:spPr bwMode="auto">
          <a:xfrm>
            <a:off x="0" y="-1"/>
            <a:ext cx="5255682" cy="381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lifewayblog.wpengine.netdna-cdn.com/eblifewayadultos/files/2012/05/005075090_2016-SPR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8" t="59416" b="17586"/>
          <a:stretch/>
        </p:blipFill>
        <p:spPr bwMode="auto">
          <a:xfrm>
            <a:off x="4267200" y="3822861"/>
            <a:ext cx="4506686" cy="27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lifewayblog.wpengine.netdna-cdn.com/eblifewayadultos/files/2012/05/005075090_2016-SPR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8" t="90670" b="3086"/>
          <a:stretch/>
        </p:blipFill>
        <p:spPr bwMode="auto">
          <a:xfrm>
            <a:off x="5019772" y="5812727"/>
            <a:ext cx="4124228" cy="6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lifewayblog.wpengine.netdna-cdn.com/eblifewayadultos/files/2012/05/005075090_2016-SPR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8" t="97435"/>
          <a:stretch/>
        </p:blipFill>
        <p:spPr bwMode="auto">
          <a:xfrm>
            <a:off x="0" y="6477000"/>
            <a:ext cx="9144000" cy="40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4" r="86358" b="58521"/>
          <a:stretch/>
        </p:blipFill>
        <p:spPr bwMode="auto">
          <a:xfrm>
            <a:off x="5255682" y="1"/>
            <a:ext cx="388831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88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Aplicación</a:t>
            </a:r>
            <a:r>
              <a:rPr lang="en-US" dirty="0" smtClean="0"/>
              <a:t> para mi </a:t>
            </a:r>
            <a:r>
              <a:rPr lang="es-PR" dirty="0" smtClean="0"/>
              <a:t>vida</a:t>
            </a:r>
            <a:endParaRPr lang="es-PR" dirty="0"/>
          </a:p>
        </p:txBody>
      </p:sp>
      <p:pic>
        <p:nvPicPr>
          <p:cNvPr id="1026" name="Picture 2" descr="http://pixelperfectdigital.com/samples/NzczYzczNWFhODVlMw==/NTFjNzM1YWE4NWUz/phot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0"/>
          <a:stretch/>
        </p:blipFill>
        <p:spPr bwMode="auto">
          <a:xfrm>
            <a:off x="5366805" y="2133600"/>
            <a:ext cx="342632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2057400"/>
            <a:ext cx="4953000" cy="30480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800" dirty="0"/>
              <a:t>Según el </a:t>
            </a:r>
            <a:r>
              <a:rPr lang="es-ES" sz="2800" dirty="0" err="1"/>
              <a:t>National</a:t>
            </a:r>
            <a:r>
              <a:rPr lang="es-ES" sz="2800" dirty="0"/>
              <a:t> </a:t>
            </a:r>
            <a:r>
              <a:rPr lang="es-ES" sz="2800" dirty="0" err="1"/>
              <a:t>Institute</a:t>
            </a:r>
            <a:r>
              <a:rPr lang="es-ES" sz="2800" dirty="0"/>
              <a:t> of Mental </a:t>
            </a:r>
            <a:r>
              <a:rPr lang="es-ES" sz="2800" dirty="0" err="1"/>
              <a:t>Health</a:t>
            </a:r>
            <a:r>
              <a:rPr lang="es-ES" sz="2800" dirty="0"/>
              <a:t>, un 68% de las personas tienen temor a la muerte. </a:t>
            </a:r>
            <a:endParaRPr lang="es-ES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800" dirty="0" smtClean="0"/>
              <a:t>Desde </a:t>
            </a:r>
            <a:r>
              <a:rPr lang="es-ES" sz="2800" dirty="0"/>
              <a:t>un punto de vista puramente humano, ¿por qué razón alguien </a:t>
            </a:r>
            <a:r>
              <a:rPr lang="es-ES" sz="2800" dirty="0" smtClean="0"/>
              <a:t>esperaría </a:t>
            </a:r>
            <a:r>
              <a:rPr lang="es-ES" sz="2800" dirty="0"/>
              <a:t>su muerte con ansiedad? </a:t>
            </a:r>
            <a:endParaRPr lang="es-PR" sz="2800" dirty="0"/>
          </a:p>
        </p:txBody>
      </p:sp>
    </p:spTree>
    <p:extLst>
      <p:ext uri="{BB962C8B-B14F-4D97-AF65-F5344CB8AC3E}">
        <p14:creationId xmlns:p14="http://schemas.microsoft.com/office/powerpoint/2010/main" val="202696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Aplicación</a:t>
            </a:r>
            <a:r>
              <a:rPr lang="en-US" dirty="0" smtClean="0"/>
              <a:t> para mi </a:t>
            </a:r>
            <a:r>
              <a:rPr lang="es-PR" dirty="0" smtClean="0"/>
              <a:t>vida</a:t>
            </a:r>
            <a:endParaRPr lang="es-PR" dirty="0"/>
          </a:p>
        </p:txBody>
      </p:sp>
      <p:pic>
        <p:nvPicPr>
          <p:cNvPr id="1026" name="Picture 2" descr="http://pixelperfectdigital.com/samples/NzczYzczNWFhODVlMw==/NTFjNzM1YWE4NWUz/phot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0"/>
          <a:stretch/>
        </p:blipFill>
        <p:spPr bwMode="auto">
          <a:xfrm>
            <a:off x="5366805" y="2133600"/>
            <a:ext cx="342632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2057400"/>
            <a:ext cx="4953000" cy="30480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800" dirty="0" smtClean="0"/>
              <a:t>Jesús nos </a:t>
            </a:r>
            <a:r>
              <a:rPr lang="es-ES" sz="2800" dirty="0"/>
              <a:t>da esperanza frente a la muerte. Jesús murió, pero resucitó. Su muerte y resurrección vencieron la muerte para quienes ponen su fe en Él. Gracias a Jesús podemos estar seguros de la vida eterna, más allá de esta vida.</a:t>
            </a:r>
            <a:endParaRPr lang="es-P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PR" sz="2800" dirty="0" smtClean="0"/>
          </a:p>
        </p:txBody>
      </p:sp>
    </p:spTree>
    <p:extLst>
      <p:ext uri="{BB962C8B-B14F-4D97-AF65-F5344CB8AC3E}">
        <p14:creationId xmlns:p14="http://schemas.microsoft.com/office/powerpoint/2010/main" val="1910938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E468-7CC2-4E24-8F01-FEA7AC0A89BC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Recursos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610600" cy="4230687"/>
          </a:xfrm>
        </p:spPr>
        <p:txBody>
          <a:bodyPr/>
          <a:lstStyle/>
          <a:p>
            <a:pPr marL="288925" lvl="1" indent="-288925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1400" dirty="0" err="1" smtClean="0"/>
              <a:t>Barclay</a:t>
            </a:r>
            <a:r>
              <a:rPr lang="es-ES" sz="1400" dirty="0"/>
              <a:t>, William. </a:t>
            </a:r>
            <a:r>
              <a:rPr lang="es-ES" sz="1400" i="1" dirty="0"/>
              <a:t>Comentario Al Nuevo Testamento</a:t>
            </a:r>
            <a:r>
              <a:rPr lang="es-ES" sz="1400" dirty="0"/>
              <a:t>. </a:t>
            </a:r>
            <a:r>
              <a:rPr lang="es-ES" sz="1400" dirty="0" err="1"/>
              <a:t>Viladecavalls</a:t>
            </a:r>
            <a:r>
              <a:rPr lang="es-ES" sz="1400" dirty="0"/>
              <a:t> (Barcelona), España: Editorial CLIE, 2006. </a:t>
            </a:r>
            <a:r>
              <a:rPr lang="es-ES" sz="1400" dirty="0" err="1"/>
              <a:t>Print</a:t>
            </a:r>
            <a:r>
              <a:rPr lang="es-ES" sz="1400" dirty="0"/>
              <a:t>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1400" dirty="0" smtClean="0"/>
              <a:t>Carro</a:t>
            </a:r>
            <a:r>
              <a:rPr lang="es-ES" sz="1400" dirty="0"/>
              <a:t>, Daniel et al. </a:t>
            </a:r>
            <a:r>
              <a:rPr lang="es-ES" sz="1400" i="1" dirty="0"/>
              <a:t>Comentario </a:t>
            </a:r>
            <a:r>
              <a:rPr lang="es-ES" sz="1400" i="1" dirty="0" err="1"/>
              <a:t>Bı́blico</a:t>
            </a:r>
            <a:r>
              <a:rPr lang="es-ES" sz="1400" i="1" dirty="0"/>
              <a:t> Mundo Hispano Mateo</a:t>
            </a:r>
            <a:r>
              <a:rPr lang="es-ES" sz="1400" dirty="0"/>
              <a:t>. 1. ed. El Paso, TX: Editorial Mundo Hispano, 1993–. </a:t>
            </a:r>
            <a:r>
              <a:rPr lang="es-ES" sz="1400" dirty="0" err="1"/>
              <a:t>Print</a:t>
            </a:r>
            <a:r>
              <a:rPr lang="es-ES" sz="1400" dirty="0"/>
              <a:t>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None/>
            </a:pPr>
            <a:r>
              <a:rPr lang="es-PR" sz="1400" dirty="0" smtClean="0"/>
              <a:t>Floyd, </a:t>
            </a:r>
            <a:r>
              <a:rPr lang="es-PR" sz="1400" dirty="0" err="1" smtClean="0"/>
              <a:t>Ronie</a:t>
            </a:r>
            <a:r>
              <a:rPr lang="es-PR" sz="1400" dirty="0" smtClean="0"/>
              <a:t>. </a:t>
            </a:r>
            <a:r>
              <a:rPr lang="es-PR" sz="1400" dirty="0"/>
              <a:t>y</a:t>
            </a:r>
            <a:r>
              <a:rPr lang="es-PR" sz="1400" dirty="0" smtClean="0"/>
              <a:t> David Francis, </a:t>
            </a:r>
            <a:r>
              <a:rPr lang="es-PR" sz="1400" dirty="0"/>
              <a:t>e</a:t>
            </a:r>
            <a:r>
              <a:rPr lang="es-PR" sz="1400" dirty="0" smtClean="0"/>
              <a:t>ds. </a:t>
            </a:r>
            <a:r>
              <a:rPr lang="es-PR" sz="1400" i="1" dirty="0" smtClean="0"/>
              <a:t>Estudios Bíblicos para la Vida para Adultos, </a:t>
            </a:r>
            <a:r>
              <a:rPr lang="es-PR" sz="1400" dirty="0" smtClean="0"/>
              <a:t>Primavera 2016,</a:t>
            </a:r>
            <a:r>
              <a:rPr lang="es-PR" sz="1400" i="1" dirty="0" smtClean="0"/>
              <a:t>  </a:t>
            </a:r>
            <a:r>
              <a:rPr lang="es-PR" sz="1400" dirty="0" smtClean="0"/>
              <a:t>Vol. 2, Núm. 3.</a:t>
            </a:r>
            <a:r>
              <a:rPr lang="es-PR" sz="1400" i="1" dirty="0" smtClean="0"/>
              <a:t>  </a:t>
            </a:r>
            <a:r>
              <a:rPr lang="es-PR" sz="1400" dirty="0" smtClean="0"/>
              <a:t>Nashville, TN: </a:t>
            </a:r>
            <a:r>
              <a:rPr lang="es-PR" sz="1400" dirty="0" err="1" smtClean="0"/>
              <a:t>Lifeway</a:t>
            </a:r>
            <a:r>
              <a:rPr lang="es-PR" sz="1400" dirty="0" smtClean="0"/>
              <a:t> </a:t>
            </a:r>
            <a:r>
              <a:rPr lang="es-PR" sz="1400" dirty="0" err="1" smtClean="0"/>
              <a:t>Church</a:t>
            </a:r>
            <a:r>
              <a:rPr lang="es-PR" sz="1400" dirty="0" smtClean="0"/>
              <a:t> </a:t>
            </a:r>
            <a:r>
              <a:rPr lang="es-PR" sz="1400" dirty="0" err="1" smtClean="0"/>
              <a:t>Resources</a:t>
            </a:r>
            <a:r>
              <a:rPr lang="es-PR" sz="1400" dirty="0" smtClean="0"/>
              <a:t>, 2015. 46-54.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n-US" sz="1400" dirty="0" smtClean="0"/>
              <a:t>MacDonald</a:t>
            </a:r>
            <a:r>
              <a:rPr lang="en-US" sz="1400" dirty="0"/>
              <a:t>, William. </a:t>
            </a:r>
            <a:r>
              <a:rPr lang="en-US" sz="1400" dirty="0" err="1"/>
              <a:t>Comentario</a:t>
            </a:r>
            <a:r>
              <a:rPr lang="en-US" sz="1400" dirty="0"/>
              <a:t> </a:t>
            </a:r>
            <a:r>
              <a:rPr lang="en-US" sz="1400" dirty="0" err="1" smtClean="0"/>
              <a:t>Bíblico</a:t>
            </a:r>
            <a:r>
              <a:rPr lang="en-US" sz="1400" dirty="0" smtClean="0"/>
              <a:t> </a:t>
            </a:r>
            <a:r>
              <a:rPr lang="en-US" sz="1400" dirty="0"/>
              <a:t>de William MacDonald: </a:t>
            </a:r>
            <a:r>
              <a:rPr lang="en-US" sz="1400" dirty="0" err="1"/>
              <a:t>Antiguo</a:t>
            </a:r>
            <a:r>
              <a:rPr lang="en-US" sz="1400" dirty="0"/>
              <a:t> </a:t>
            </a:r>
            <a:r>
              <a:rPr lang="en-US" sz="1400" dirty="0" err="1"/>
              <a:t>Testamento</a:t>
            </a:r>
            <a:r>
              <a:rPr lang="en-US" sz="1400" dirty="0"/>
              <a:t> Y Nuevo </a:t>
            </a:r>
            <a:r>
              <a:rPr lang="en-US" sz="1400" dirty="0" err="1"/>
              <a:t>Testamento</a:t>
            </a:r>
            <a:r>
              <a:rPr lang="en-US" sz="1400" dirty="0"/>
              <a:t>. </a:t>
            </a:r>
            <a:r>
              <a:rPr lang="en-US" sz="1400" dirty="0" err="1"/>
              <a:t>Viladecavalls</a:t>
            </a:r>
            <a:r>
              <a:rPr lang="en-US" sz="1400" dirty="0"/>
              <a:t> (Barcelona), </a:t>
            </a:r>
            <a:r>
              <a:rPr lang="en-US" sz="1400" dirty="0" err="1" smtClean="0"/>
              <a:t>España</a:t>
            </a:r>
            <a:r>
              <a:rPr lang="en-US" sz="1400" dirty="0"/>
              <a:t>: Editorial CLIE, 2004. Print</a:t>
            </a:r>
            <a:r>
              <a:rPr lang="en-US" sz="1400" dirty="0" smtClean="0"/>
              <a:t>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n-US" sz="1400" dirty="0" smtClean="0"/>
              <a:t>Ventura</a:t>
            </a:r>
            <a:r>
              <a:rPr lang="en-US" sz="1400" dirty="0"/>
              <a:t>, Samuel Vila. </a:t>
            </a:r>
            <a:r>
              <a:rPr lang="en-US" sz="1400" i="1" dirty="0"/>
              <a:t>Nuevo </a:t>
            </a:r>
            <a:r>
              <a:rPr lang="en-US" sz="1400" i="1" dirty="0" err="1"/>
              <a:t>diccionario</a:t>
            </a:r>
            <a:r>
              <a:rPr lang="en-US" sz="1400" i="1" dirty="0"/>
              <a:t> </a:t>
            </a:r>
            <a:r>
              <a:rPr lang="en-US" sz="1400" i="1" dirty="0" err="1"/>
              <a:t>biblico</a:t>
            </a:r>
            <a:r>
              <a:rPr lang="en-US" sz="1400" i="1" dirty="0"/>
              <a:t> </a:t>
            </a:r>
            <a:r>
              <a:rPr lang="en-US" sz="1400" i="1" dirty="0" err="1"/>
              <a:t>ilustrado</a:t>
            </a:r>
            <a:r>
              <a:rPr lang="en-US" sz="1400" dirty="0"/>
              <a:t> 1985 : 1070. Print</a:t>
            </a:r>
            <a:r>
              <a:rPr lang="en-US" sz="1400" dirty="0" smtClean="0"/>
              <a:t>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ES" sz="1400" dirty="0"/>
              <a:t>Vine, W.E. </a:t>
            </a:r>
            <a:r>
              <a:rPr lang="es-ES" sz="1400" i="1" dirty="0"/>
              <a:t>Vine diccionario expositivo de palabras del Antiguo y del Nuevo Testamento exhaustivo</a:t>
            </a:r>
            <a:r>
              <a:rPr lang="es-ES" sz="1400" dirty="0"/>
              <a:t> </a:t>
            </a:r>
            <a:r>
              <a:rPr lang="es-ES" sz="1400" dirty="0" smtClean="0"/>
              <a:t>1999. </a:t>
            </a:r>
            <a:r>
              <a:rPr lang="es-ES" sz="1400" dirty="0" err="1"/>
              <a:t>Print</a:t>
            </a:r>
            <a:r>
              <a:rPr lang="es-ES" sz="1400" dirty="0" smtClean="0"/>
              <a:t>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ES" sz="1400" dirty="0" err="1"/>
              <a:t>Wiersbe</a:t>
            </a:r>
            <a:r>
              <a:rPr lang="es-ES" sz="1400" dirty="0"/>
              <a:t>, Warren W. Bosquejos Expositivos de La Biblia: Antiguo Y Nuevo Testamento. </a:t>
            </a:r>
            <a:r>
              <a:rPr lang="es-ES" sz="1400" dirty="0" err="1"/>
              <a:t>electronic</a:t>
            </a:r>
            <a:r>
              <a:rPr lang="es-ES" sz="1400" dirty="0"/>
              <a:t> ed. Nashville: Editorial Caribe, 1995. </a:t>
            </a:r>
            <a:r>
              <a:rPr lang="es-ES" sz="1400" dirty="0" err="1"/>
              <a:t>Print</a:t>
            </a:r>
            <a:r>
              <a:rPr lang="es-ES" sz="1400" dirty="0"/>
              <a:t>.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PR" sz="1400" dirty="0" smtClean="0">
                <a:hlinkClick r:id="rId3"/>
              </a:rPr>
              <a:t>http://blog.lifeway.com/eblifewayadultos/</a:t>
            </a:r>
            <a:endParaRPr lang="es-PR" sz="14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s-PR" sz="1400" dirty="0" smtClean="0">
                <a:hlinkClick r:id="rId4"/>
              </a:rPr>
              <a:t>http</a:t>
            </a:r>
            <a:r>
              <a:rPr lang="es-PR" sz="1400" dirty="0">
                <a:hlinkClick r:id="rId4"/>
              </a:rPr>
              <a:t>://</a:t>
            </a:r>
            <a:r>
              <a:rPr lang="es-PR" sz="1400" dirty="0" smtClean="0">
                <a:hlinkClick r:id="rId4"/>
              </a:rPr>
              <a:t>distantshores.org/resources/illustrations/sweet-publishing</a:t>
            </a:r>
            <a:r>
              <a:rPr lang="es-PR" sz="1400" dirty="0"/>
              <a:t> </a:t>
            </a:r>
            <a:r>
              <a:rPr lang="es-ES" sz="1400" dirty="0" smtClean="0"/>
              <a:t>(imágenes bíblicas).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st-takla.org/Gallery/Bible/Illustrations.html</a:t>
            </a:r>
            <a:r>
              <a:rPr lang="en-US" sz="1400" dirty="0" smtClean="0"/>
              <a:t> </a:t>
            </a:r>
            <a:r>
              <a:rPr lang="es-ES" sz="1400" dirty="0" smtClean="0">
                <a:latin typeface="+mj-lt"/>
              </a:rPr>
              <a:t>(imágenes bíblicas).</a:t>
            </a:r>
            <a:endParaRPr lang="en-US" sz="14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s-PR" sz="1600" dirty="0" smtClean="0"/>
          </a:p>
        </p:txBody>
      </p:sp>
      <p:pic>
        <p:nvPicPr>
          <p:cNvPr id="29700" name="Picture 4" descr="dov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20000" y="381000"/>
            <a:ext cx="11430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339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joyfulheart.com/easter/images-tissot/tissot-the-ascension-441x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38" y="0"/>
            <a:ext cx="4065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  <a:solidFill>
            <a:schemeClr val="bg1">
              <a:alpha val="60000"/>
            </a:schemeClr>
          </a:solidFill>
          <a:ln/>
        </p:spPr>
        <p:txBody>
          <a:bodyPr anchor="ctr">
            <a:noAutofit/>
          </a:bodyPr>
          <a:lstStyle/>
          <a:p>
            <a:pPr algn="ctr"/>
            <a:r>
              <a:rPr lang="es-PR" dirty="0" smtClean="0">
                <a:solidFill>
                  <a:schemeClr val="tx1"/>
                </a:solidFill>
              </a:rPr>
              <a:t>Próximo Estudio Dominical</a:t>
            </a:r>
            <a:endParaRPr lang="es-PR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81600"/>
          </a:xfrm>
          <a:solidFill>
            <a:schemeClr val="bg1">
              <a:alpha val="60000"/>
            </a:schemeClr>
          </a:solidFill>
          <a:ln/>
        </p:spPr>
        <p:txBody>
          <a:bodyPr anchor="ctr">
            <a:noAutofit/>
          </a:bodyPr>
          <a:lstStyle/>
          <a:p>
            <a:pPr marL="0" lvl="0" indent="0" algn="ctr" fontAlgn="auto">
              <a:spcBef>
                <a:spcPts val="0"/>
              </a:spcBef>
              <a:buNone/>
              <a:defRPr/>
            </a:pPr>
            <a:r>
              <a:rPr lang="es-PR" sz="4400" dirty="0" smtClean="0"/>
              <a:t>Primavera </a:t>
            </a:r>
            <a:r>
              <a:rPr lang="es-PR" sz="4400" kern="1200" dirty="0" smtClean="0"/>
              <a:t>2016/Tema</a:t>
            </a:r>
            <a:r>
              <a:rPr lang="es-PR" sz="4400" dirty="0" smtClean="0"/>
              <a:t>:  </a:t>
            </a:r>
            <a:r>
              <a:rPr lang="es-PR" sz="4400" cap="small" dirty="0" smtClean="0"/>
              <a:t>Inigualable: La vida de Cristo</a:t>
            </a:r>
            <a:endParaRPr lang="es-PR" sz="4400" kern="1200" cap="small" dirty="0"/>
          </a:p>
          <a:p>
            <a:pPr marL="0" indent="-234950" algn="ctr">
              <a:spcBef>
                <a:spcPts val="0"/>
              </a:spcBef>
              <a:buNone/>
            </a:pPr>
            <a:r>
              <a:rPr lang="es-PR" sz="4000" cap="small" dirty="0" smtClean="0"/>
              <a:t>Sesión 5: Una ascensión inigualable</a:t>
            </a:r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4000" kern="1200" dirty="0" smtClean="0"/>
              <a:t>3 </a:t>
            </a:r>
            <a:r>
              <a:rPr lang="es-PR" sz="4000" kern="1200" dirty="0"/>
              <a:t>de </a:t>
            </a:r>
            <a:r>
              <a:rPr lang="es-PR" sz="4000" dirty="0" smtClean="0"/>
              <a:t>abril </a:t>
            </a:r>
            <a:r>
              <a:rPr lang="es-PR" sz="4000" kern="1200" dirty="0" smtClean="0"/>
              <a:t>de 2016</a:t>
            </a:r>
            <a:endParaRPr lang="es-PR" sz="2800" kern="1200" dirty="0"/>
          </a:p>
          <a:p>
            <a:pPr marL="0" indent="-234950" algn="ctr">
              <a:spcBef>
                <a:spcPts val="0"/>
              </a:spcBef>
              <a:buNone/>
            </a:pPr>
            <a:r>
              <a:rPr lang="es-PR" dirty="0" smtClean="0"/>
              <a:t>Leer </a:t>
            </a:r>
            <a:r>
              <a:rPr lang="es-PR" dirty="0"/>
              <a:t>y meditar en</a:t>
            </a:r>
            <a:r>
              <a:rPr lang="es-PR" dirty="0" smtClean="0"/>
              <a:t>:</a:t>
            </a:r>
          </a:p>
          <a:p>
            <a:pPr marL="0" indent="-234950" algn="ctr">
              <a:spcBef>
                <a:spcPts val="0"/>
              </a:spcBef>
              <a:buNone/>
            </a:pPr>
            <a:r>
              <a:rPr lang="es-PR" dirty="0" smtClean="0"/>
              <a:t>(Hechos</a:t>
            </a:r>
            <a:r>
              <a:rPr lang="en-US" dirty="0" smtClean="0"/>
              <a:t> 1:3-11</a:t>
            </a:r>
            <a:r>
              <a:rPr lang="es-PR" dirty="0" smtClean="0"/>
              <a:t>)</a:t>
            </a:r>
            <a:endParaRPr lang="es-PR" dirty="0"/>
          </a:p>
        </p:txBody>
      </p:sp>
      <p:sp>
        <p:nvSpPr>
          <p:cNvPr id="11266" name="AutoShape 2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268" name="AutoShape 4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25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FDBB-2F4C-4AE3-B2A9-4BD49D4D7AFF}" type="slidenum">
              <a:rPr lang="en-US"/>
              <a:pPr/>
              <a:t>24</a:t>
            </a:fld>
            <a:endParaRPr lang="en-US"/>
          </a:p>
        </p:txBody>
      </p:sp>
      <p:pic>
        <p:nvPicPr>
          <p:cNvPr id="17410" name="Picture 2" descr="IB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990601"/>
            <a:ext cx="5791200" cy="4849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n-US" dirty="0"/>
              <a:t>El </a:t>
            </a:r>
            <a:r>
              <a:rPr lang="es-PR" dirty="0" smtClean="0"/>
              <a:t>asunto</a:t>
            </a:r>
            <a:endParaRPr lang="es-PR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4953000" cy="4643438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s-ES" sz="3600" dirty="0"/>
              <a:t>Jesús está vivo; y nosotros podemos vivir para siempre</a:t>
            </a:r>
            <a:r>
              <a:rPr lang="es-ES" sz="3600" dirty="0" smtClean="0"/>
              <a:t>.</a:t>
            </a:r>
            <a:endParaRPr lang="es-PR" sz="3600" dirty="0"/>
          </a:p>
        </p:txBody>
      </p:sp>
      <p:pic>
        <p:nvPicPr>
          <p:cNvPr id="6" name="Picture 5" descr="j04001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38800" y="2212848"/>
            <a:ext cx="2615481" cy="39213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oyfulheart.com/easter/images-tissot/tissot-jesus-alone-on-the-cross-527x7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30" y="1828800"/>
            <a:ext cx="360597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Contexto</a:t>
            </a:r>
            <a:endParaRPr lang="es-P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2057400"/>
            <a:ext cx="4876800" cy="22860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s-ES" sz="2800" dirty="0"/>
              <a:t>El martirio de la muerte de Jesús </a:t>
            </a:r>
            <a:r>
              <a:rPr lang="es-ES" sz="2800" dirty="0" smtClean="0"/>
              <a:t>acabó </a:t>
            </a:r>
            <a:r>
              <a:rPr lang="es-ES" sz="2800" dirty="0"/>
              <a:t>con Sus sufrimientos físicos, pero el </a:t>
            </a:r>
            <a:r>
              <a:rPr lang="es-ES" sz="2800" dirty="0" smtClean="0"/>
              <a:t>sufrimiento de </a:t>
            </a:r>
            <a:r>
              <a:rPr lang="es-ES" sz="2800" dirty="0"/>
              <a:t>Sus seguidores recién había comenzado. </a:t>
            </a:r>
            <a:endParaRPr lang="es-ES" sz="2800" dirty="0" smtClean="0"/>
          </a:p>
          <a:p>
            <a:r>
              <a:rPr lang="es-ES" sz="2800" dirty="0" smtClean="0"/>
              <a:t>Durante </a:t>
            </a:r>
            <a:r>
              <a:rPr lang="es-ES" sz="2800" dirty="0"/>
              <a:t>tres </a:t>
            </a:r>
            <a:r>
              <a:rPr lang="es-ES" sz="2800" dirty="0" smtClean="0"/>
              <a:t>días, </a:t>
            </a:r>
            <a:r>
              <a:rPr lang="es-ES" sz="2800" dirty="0"/>
              <a:t>esos seguidores </a:t>
            </a:r>
            <a:r>
              <a:rPr lang="es-ES" sz="2800" dirty="0" smtClean="0"/>
              <a:t>intentaron encontrarle </a:t>
            </a:r>
            <a:r>
              <a:rPr lang="es-ES" sz="2800" dirty="0"/>
              <a:t>sentido a la brutal muerte de su </a:t>
            </a:r>
            <a:r>
              <a:rPr lang="es-ES" sz="2800" dirty="0" smtClean="0"/>
              <a:t>líder.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697233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oyfulheart.com/easter/images-tissot/tissot-the-two-marys-watch-at-the-tomb-of-jesus-481x7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75" y="1828800"/>
            <a:ext cx="33551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Contexto</a:t>
            </a:r>
            <a:endParaRPr lang="es-P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2057400"/>
            <a:ext cx="4876800" cy="22860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s-ES" sz="2800" dirty="0" smtClean="0"/>
              <a:t>Buscaban </a:t>
            </a:r>
            <a:r>
              <a:rPr lang="es-ES" sz="2800" dirty="0"/>
              <a:t>algo que conciliara sus expectativas sobre Jesús con la nueva realidad sin Su presencia. </a:t>
            </a:r>
            <a:endParaRPr lang="es-ES" sz="2800" dirty="0" smtClean="0"/>
          </a:p>
          <a:p>
            <a:r>
              <a:rPr lang="es-ES" sz="2800" dirty="0" smtClean="0"/>
              <a:t>Entonces</a:t>
            </a:r>
            <a:r>
              <a:rPr lang="es-ES" sz="2800" dirty="0"/>
              <a:t>, María y la otra María fueron a la tumba para ungir Su cuerpo.</a:t>
            </a:r>
          </a:p>
        </p:txBody>
      </p:sp>
    </p:spTree>
    <p:extLst>
      <p:ext uri="{BB962C8B-B14F-4D97-AF65-F5344CB8AC3E}">
        <p14:creationId xmlns:p14="http://schemas.microsoft.com/office/powerpoint/2010/main" val="2953168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1" r="1"/>
          <a:stretch/>
        </p:blipFill>
        <p:spPr>
          <a:xfrm>
            <a:off x="0" y="0"/>
            <a:ext cx="9147994" cy="685800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Mateo 28:1-7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8641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oyfulheart.com/easter/images-tissot/tissot-mary-magdalene-and-the-holy-women-at-the-tomb-596x7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 r="8944"/>
          <a:stretch/>
        </p:blipFill>
        <p:spPr bwMode="auto">
          <a:xfrm>
            <a:off x="5715000" y="1828800"/>
            <a:ext cx="3429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5318342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“Pasado el día de reposo, al amanecer del primer día de la semana, vinieron María Magdalena y la otra María, a ver el sepulcro</a:t>
            </a:r>
            <a:r>
              <a:rPr lang="es-ES" dirty="0" smtClean="0"/>
              <a:t>. Y </a:t>
            </a:r>
            <a:r>
              <a:rPr lang="es-ES" dirty="0"/>
              <a:t>hubo un gran terremoto; porque un ángel del Señor, descendiendo del cielo y llegando, removió la piedra, y se sentó sobre ella</a:t>
            </a:r>
            <a:r>
              <a:rPr lang="es-ES" dirty="0" smtClean="0"/>
              <a:t>...”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Mateo 28:1-7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47447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joyfulheart.com/easter/images-tissot/tissot-the-angel-seated-on-the-stone-of-the-tomb-438x7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479" y="1828800"/>
            <a:ext cx="2994521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5318342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“</a:t>
            </a:r>
            <a:r>
              <a:rPr lang="es-ES" dirty="0"/>
              <a:t>...</a:t>
            </a:r>
            <a:r>
              <a:rPr lang="es-ES" dirty="0" smtClean="0"/>
              <a:t>Su </a:t>
            </a:r>
            <a:r>
              <a:rPr lang="es-ES" dirty="0"/>
              <a:t>aspecto era como un relámpago, y su vestido blanco como la nieve</a:t>
            </a:r>
            <a:r>
              <a:rPr lang="es-ES" dirty="0" smtClean="0"/>
              <a:t>. Y </a:t>
            </a:r>
            <a:r>
              <a:rPr lang="es-ES" dirty="0"/>
              <a:t>de miedo de él los guardas temblaron y se quedaron como muertos</a:t>
            </a:r>
            <a:r>
              <a:rPr lang="es-ES" dirty="0" smtClean="0"/>
              <a:t>. Mas </a:t>
            </a:r>
            <a:r>
              <a:rPr lang="es-ES" dirty="0"/>
              <a:t>el ángel, respondiendo, dijo a las mujeres: No temáis </a:t>
            </a:r>
            <a:r>
              <a:rPr lang="es-ES" dirty="0" smtClean="0"/>
              <a:t>vosotras...”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Mateo 28:1-7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91362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5318342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“…porque </a:t>
            </a:r>
            <a:r>
              <a:rPr lang="es-ES" dirty="0"/>
              <a:t>yo sé que buscáis a Jesús, el que fue crucificado</a:t>
            </a:r>
            <a:r>
              <a:rPr lang="es-ES" dirty="0" smtClean="0"/>
              <a:t>. No </a:t>
            </a:r>
            <a:r>
              <a:rPr lang="es-ES" dirty="0"/>
              <a:t>está aquí, pues ha resucitado, como dijo. Venid, ved el lugar donde fue puesto el Señor</a:t>
            </a:r>
            <a:r>
              <a:rPr lang="es-ES" dirty="0" smtClean="0"/>
              <a:t>. E </a:t>
            </a:r>
            <a:r>
              <a:rPr lang="es-ES" dirty="0"/>
              <a:t>id pronto y decid a sus discípulos que ha resucitado de los </a:t>
            </a:r>
            <a:r>
              <a:rPr lang="es-ES" dirty="0" smtClean="0"/>
              <a:t>muertos...”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Mateo 28:1-7</a:t>
            </a:r>
            <a:endParaRPr lang="en-US" i="1" dirty="0"/>
          </a:p>
        </p:txBody>
      </p:sp>
      <p:pic>
        <p:nvPicPr>
          <p:cNvPr id="4098" name="Picture 2" descr="http://www.joyfulheart.com/easter/images-tissot/tissot-the-crowning-of-thorns-500x7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42" y="1828800"/>
            <a:ext cx="344465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joyfulheart.com/easter/images-tissot/tissot-mary-magdalene-questions-the-angels-in-the-tomb-574x7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r="9394"/>
          <a:stretch/>
        </p:blipFill>
        <p:spPr bwMode="auto">
          <a:xfrm>
            <a:off x="5715000" y="1828799"/>
            <a:ext cx="3429000" cy="503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386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107515</TotalTime>
  <Words>1160</Words>
  <Application>Microsoft Office PowerPoint</Application>
  <PresentationFormat>On-screen Show (4:3)</PresentationFormat>
  <Paragraphs>118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David</vt:lpstr>
      <vt:lpstr>Tahoma</vt:lpstr>
      <vt:lpstr>Wingdings</vt:lpstr>
      <vt:lpstr>Blends</vt:lpstr>
      <vt:lpstr>1_Office Theme</vt:lpstr>
      <vt:lpstr>PowerPoint Presentation</vt:lpstr>
      <vt:lpstr>PowerPoint Presentation</vt:lpstr>
      <vt:lpstr>El asunto</vt:lpstr>
      <vt:lpstr>Contexto</vt:lpstr>
      <vt:lpstr>Contexto</vt:lpstr>
      <vt:lpstr>Pasaje bíblico</vt:lpstr>
      <vt:lpstr>Mateo 28:1-7</vt:lpstr>
      <vt:lpstr>Mateo 28:1-7</vt:lpstr>
      <vt:lpstr>Mateo 28:1-7</vt:lpstr>
      <vt:lpstr>Mateo 28:1-7</vt:lpstr>
      <vt:lpstr>Mateo 28:1-7</vt:lpstr>
      <vt:lpstr>Mateo 28:1-7</vt:lpstr>
      <vt:lpstr>Mateo 28:1-7</vt:lpstr>
      <vt:lpstr>Mateo 28:1-7</vt:lpstr>
      <vt:lpstr>Pasaje bíblico</vt:lpstr>
      <vt:lpstr>Mateo 28:8-10</vt:lpstr>
      <vt:lpstr>Mateo 28:8-10</vt:lpstr>
      <vt:lpstr>Mateo 28:8-10</vt:lpstr>
      <vt:lpstr>Mateo 28:8-10</vt:lpstr>
      <vt:lpstr>Aplicación para mi vida</vt:lpstr>
      <vt:lpstr>Aplicación para mi vida</vt:lpstr>
      <vt:lpstr>Recursos</vt:lpstr>
      <vt:lpstr>Próximo Estudio Dominical</vt:lpstr>
      <vt:lpstr>PowerPoint Presentation</vt:lpstr>
    </vt:vector>
  </TitlesOfParts>
  <Company>UIPR-Aguadilla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una_resurreccion_inigualable_032716</dc:title>
  <dc:creator>JRIVERA</dc:creator>
  <cp:lastModifiedBy>Ortega, Tito (GSO Inks/Supplies SM)</cp:lastModifiedBy>
  <cp:revision>5091</cp:revision>
  <cp:lastPrinted>2015-10-04T11:14:08Z</cp:lastPrinted>
  <dcterms:created xsi:type="dcterms:W3CDTF">2007-01-24T21:53:34Z</dcterms:created>
  <dcterms:modified xsi:type="dcterms:W3CDTF">2016-03-31T01:56:36Z</dcterms:modified>
</cp:coreProperties>
</file>