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00" r:id="rId2"/>
  </p:sldMasterIdLst>
  <p:notesMasterIdLst>
    <p:notesMasterId r:id="rId34"/>
  </p:notesMasterIdLst>
  <p:handoutMasterIdLst>
    <p:handoutMasterId r:id="rId35"/>
  </p:handoutMasterIdLst>
  <p:sldIdLst>
    <p:sldId id="794" r:id="rId3"/>
    <p:sldId id="1618" r:id="rId4"/>
    <p:sldId id="804" r:id="rId5"/>
    <p:sldId id="1532" r:id="rId6"/>
    <p:sldId id="1615" r:id="rId7"/>
    <p:sldId id="1559" r:id="rId8"/>
    <p:sldId id="1616" r:id="rId9"/>
    <p:sldId id="1360" r:id="rId10"/>
    <p:sldId id="287" r:id="rId11"/>
    <p:sldId id="1359" r:id="rId12"/>
    <p:sldId id="1518" r:id="rId13"/>
    <p:sldId id="1619" r:id="rId14"/>
    <p:sldId id="1620" r:id="rId15"/>
    <p:sldId id="1621" r:id="rId16"/>
    <p:sldId id="1622" r:id="rId17"/>
    <p:sldId id="1319" r:id="rId18"/>
    <p:sldId id="1617" r:id="rId19"/>
    <p:sldId id="1499" r:id="rId20"/>
    <p:sldId id="1523" r:id="rId21"/>
    <p:sldId id="1623" r:id="rId22"/>
    <p:sldId id="1624" r:id="rId23"/>
    <p:sldId id="1625" r:id="rId24"/>
    <p:sldId id="1535" r:id="rId25"/>
    <p:sldId id="1536" r:id="rId26"/>
    <p:sldId id="1571" r:id="rId27"/>
    <p:sldId id="1626" r:id="rId28"/>
    <p:sldId id="1627" r:id="rId29"/>
    <p:sldId id="1628" r:id="rId30"/>
    <p:sldId id="561" r:id="rId31"/>
    <p:sldId id="1133" r:id="rId32"/>
    <p:sldId id="908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1"/>
    <a:srgbClr val="0000CC"/>
    <a:srgbClr val="0000FF"/>
    <a:srgbClr val="A6925A"/>
    <a:srgbClr val="285633"/>
    <a:srgbClr val="CC9900"/>
    <a:srgbClr val="CB7935"/>
    <a:srgbClr val="303030"/>
    <a:srgbClr val="663300"/>
    <a:srgbClr val="9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6709" autoAdjust="0"/>
  </p:normalViewPr>
  <p:slideViewPr>
    <p:cSldViewPr>
      <p:cViewPr varScale="1">
        <p:scale>
          <a:sx n="113" d="100"/>
          <a:sy n="113" d="100"/>
        </p:scale>
        <p:origin x="13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E3FCA5-A52A-443B-A5B1-7E194A08C435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F67F30-E662-4AB1-ACEF-BC8A47852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22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E96FC2E-92B0-4858-A30A-9BB3A28AE9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29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13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19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8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EB734-796A-4E95-A47B-64E8B6749061}" type="slidenum">
              <a:rPr lang="en-US"/>
              <a:pPr/>
              <a:t>31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9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3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240112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4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4163325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5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312874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6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18816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7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692595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9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47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6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" y="2438401"/>
            <a:ext cx="9009063" cy="1052513"/>
            <a:chOff x="0" y="1536"/>
            <a:chExt cx="5675" cy="663"/>
          </a:xfrm>
        </p:grpSpPr>
        <p:grpSp>
          <p:nvGrpSpPr>
            <p:cNvPr id="2150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150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0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15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1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BDBD18-52EC-4543-95A7-94002FFBA3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062A0-DF63-4C85-B593-9A872A4EBE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4"/>
            <a:ext cx="1951039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9" y="214314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980A9-21B9-4C04-BCE9-635D93580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1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1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A03716-500E-4B3F-A17A-1660A8F2CB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BD18-52EC-4543-95A7-94002FFBA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FCE1-6554-404F-86D6-A65B7CF1D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6C4B-4773-43DA-A1DB-4AFD6C330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FDD6-FB54-4892-B09D-2EA4B7474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163F-9188-4589-9629-C6C2491F6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5B1C-0384-499A-9270-D85081270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E7F7E-33AA-4283-8B9E-027FB821B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6D93-0A32-41BA-AB7C-6F9269F4E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993C-7D65-48A2-93F3-36FEC830A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2A0-DF63-4C85-B593-9A872A4EB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0A9-21B9-4C04-BCE9-635D93580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7FCE1-6554-404F-86D6-A65B7CF1D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66C4B-4773-43DA-A1DB-4AFD6C3304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3FDD6-FB54-4892-B09D-2EA4B7474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F163F-9188-4589-9629-C6C2491F6D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E5B1C-0384-499A-9270-D850812709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C6D93-0A32-41BA-AB7C-6F9269F4E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4993C-7D65-48A2-93F3-36FEC830A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ltGray">
          <a:xfrm>
            <a:off x="417514" y="1098551"/>
            <a:ext cx="438151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ltGray">
          <a:xfrm>
            <a:off x="800100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ltGray">
          <a:xfrm>
            <a:off x="541339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ltGray">
          <a:xfrm>
            <a:off x="911226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ltGray">
          <a:xfrm>
            <a:off x="127001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gray">
          <a:xfrm>
            <a:off x="762001" y="990601"/>
            <a:ext cx="31751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gray">
          <a:xfrm>
            <a:off x="442914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214314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1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1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F08F9C-FCE7-4A61-B8C1-DFAF70FC5A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87" r:id="rId12"/>
  </p:sldLayoutIdLst>
  <p:transition spd="slow"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08F9C-FCE7-4A61-B8C1-DFAF70FC5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istantshores.org/resources/illustrations/sweet-publishing" TargetMode="External"/><Relationship Id="rId2" Type="http://schemas.openxmlformats.org/officeDocument/2006/relationships/hyperlink" Target="http://blog.lifeway.com/eblifewayadulto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st-takla.org/Gallery/Bible/Illustration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60459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315200" y="6273225"/>
            <a:ext cx="1828800" cy="584775"/>
          </a:xfrm>
          <a:prstGeom prst="rect">
            <a:avLst/>
          </a:prstGeom>
          <a:solidFill>
            <a:schemeClr val="bg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1200"/>
              </a:spcAft>
            </a:pPr>
            <a:r>
              <a:rPr lang="es-PR" sz="1600" i="1" dirty="0" smtClean="0">
                <a:latin typeface="Arial" charset="0"/>
              </a:rPr>
              <a:t>Estudios Bíblicos </a:t>
            </a:r>
            <a:r>
              <a:rPr lang="es-PR" sz="1600" i="1" dirty="0" err="1" smtClean="0">
                <a:latin typeface="Arial" charset="0"/>
              </a:rPr>
              <a:t>Lifeway</a:t>
            </a:r>
            <a:r>
              <a:rPr lang="es-PR" sz="1600" i="1" dirty="0" smtClean="0">
                <a:latin typeface="Arial" charset="0"/>
              </a:rPr>
              <a:t> </a:t>
            </a:r>
            <a:r>
              <a:rPr lang="es-PR" sz="1600" dirty="0" smtClean="0">
                <a:latin typeface="Arial" charset="0"/>
              </a:rPr>
              <a:t>®</a:t>
            </a:r>
            <a:endParaRPr lang="es-PR" sz="1600" dirty="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685800"/>
            <a:ext cx="7937951" cy="2057400"/>
          </a:xfrm>
          <a:prstGeom prst="rect">
            <a:avLst/>
          </a:prstGeom>
          <a:solidFill>
            <a:schemeClr val="bg1">
              <a:lumMod val="95000"/>
              <a:lumOff val="5000"/>
              <a:alpha val="70000"/>
            </a:schemeClr>
          </a:solidFill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401638" lvl="0" indent="-234950" algn="ctr" fontAlgn="auto">
              <a:spcAft>
                <a:spcPts val="1200"/>
              </a:spcAft>
              <a:defRPr/>
            </a:pPr>
            <a:r>
              <a:rPr kumimoji="0" lang="es-PR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es-PR" sz="4400" dirty="0" smtClean="0">
                <a:latin typeface="+mj-lt"/>
                <a:ea typeface="+mj-ea"/>
                <a:cs typeface="+mj-cs"/>
              </a:rPr>
              <a:t>Verano </a:t>
            </a:r>
            <a:r>
              <a:rPr kumimoji="0" lang="es-PR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2015/Tema</a:t>
            </a:r>
            <a:r>
              <a:rPr lang="es-PR" sz="4400" dirty="0" smtClean="0">
                <a:latin typeface="+mj-lt"/>
              </a:rPr>
              <a:t>: </a:t>
            </a:r>
            <a:r>
              <a:rPr lang="es-PR" sz="4400" cap="small" dirty="0" smtClean="0">
                <a:latin typeface="+mj-lt"/>
              </a:rPr>
              <a:t>Fe resistente: C</a:t>
            </a:r>
            <a:r>
              <a:rPr lang="en-US" sz="4400" cap="small" dirty="0" err="1" smtClean="0">
                <a:latin typeface="+mj-lt"/>
              </a:rPr>
              <a:t>ómo</a:t>
            </a:r>
            <a:r>
              <a:rPr lang="en-US" sz="4400" cap="small" dirty="0" smtClean="0">
                <a:latin typeface="+mj-lt"/>
              </a:rPr>
              <a:t> </a:t>
            </a:r>
            <a:r>
              <a:rPr lang="en-US" sz="4400" cap="small" dirty="0" err="1" smtClean="0">
                <a:latin typeface="+mj-lt"/>
              </a:rPr>
              <a:t>permanecer</a:t>
            </a:r>
            <a:r>
              <a:rPr lang="en-US" sz="4400" cap="small" dirty="0" smtClean="0">
                <a:latin typeface="+mj-lt"/>
              </a:rPr>
              <a:t> </a:t>
            </a:r>
            <a:r>
              <a:rPr lang="en-US" sz="4400" cap="small" dirty="0" err="1" smtClean="0">
                <a:latin typeface="+mj-lt"/>
              </a:rPr>
              <a:t>firmes</a:t>
            </a:r>
            <a:r>
              <a:rPr lang="en-US" sz="4400" cap="small" dirty="0" smtClean="0">
                <a:latin typeface="+mj-lt"/>
              </a:rPr>
              <a:t> </a:t>
            </a:r>
            <a:r>
              <a:rPr lang="en-US" sz="4400" cap="small" dirty="0" err="1" smtClean="0">
                <a:latin typeface="+mj-lt"/>
              </a:rPr>
              <a:t>en</a:t>
            </a:r>
            <a:r>
              <a:rPr lang="en-US" sz="4400" cap="small" dirty="0" smtClean="0">
                <a:latin typeface="+mj-lt"/>
              </a:rPr>
              <a:t> </a:t>
            </a:r>
            <a:r>
              <a:rPr lang="en-US" sz="4400" cap="small" dirty="0" err="1" smtClean="0">
                <a:latin typeface="+mj-lt"/>
              </a:rPr>
              <a:t>medio</a:t>
            </a:r>
            <a:r>
              <a:rPr lang="en-US" sz="4400" cap="small" dirty="0" smtClean="0">
                <a:latin typeface="+mj-lt"/>
              </a:rPr>
              <a:t> del </a:t>
            </a:r>
            <a:r>
              <a:rPr lang="en-US" sz="4400" cap="small" dirty="0" err="1" smtClean="0">
                <a:latin typeface="+mj-lt"/>
              </a:rPr>
              <a:t>sufrimiento</a:t>
            </a:r>
            <a:endParaRPr kumimoji="0" lang="es-PR" sz="4400" b="0" i="0" u="none" strike="noStrike" kern="1200" cap="small" spc="0" normalizeH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9600" y="2895600"/>
            <a:ext cx="7937951" cy="2971800"/>
          </a:xfrm>
          <a:prstGeom prst="rect">
            <a:avLst/>
          </a:prstGeom>
          <a:solidFill>
            <a:schemeClr val="bg1">
              <a:lumMod val="95000"/>
              <a:lumOff val="5000"/>
              <a:alpha val="70000"/>
            </a:schemeClr>
          </a:solidFill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401638" indent="-234950" algn="ctr">
              <a:spcAft>
                <a:spcPts val="600"/>
              </a:spcAft>
              <a:buNone/>
            </a:pPr>
            <a:r>
              <a:rPr lang="es-PR" sz="4400" cap="small" dirty="0" smtClean="0">
                <a:latin typeface="+mn-lt"/>
              </a:rPr>
              <a:t>Sesión</a:t>
            </a:r>
            <a:r>
              <a:rPr lang="en-US" sz="4400" cap="small" dirty="0" smtClean="0">
                <a:latin typeface="+mn-lt"/>
              </a:rPr>
              <a:t> 1: </a:t>
            </a:r>
            <a:r>
              <a:rPr lang="es-PR" sz="4400" dirty="0" smtClean="0">
                <a:latin typeface="+mn-lt"/>
              </a:rPr>
              <a:t>Fe enfocada</a:t>
            </a:r>
            <a:endParaRPr lang="es-PR" sz="4400" cap="small" dirty="0" smtClean="0">
              <a:latin typeface="+mn-lt"/>
            </a:endParaRPr>
          </a:p>
          <a:p>
            <a:pPr marL="401638" indent="-234950" algn="ctr">
              <a:spcAft>
                <a:spcPts val="600"/>
              </a:spcAft>
              <a:buNone/>
            </a:pPr>
            <a:r>
              <a:rPr lang="es-PR" sz="3600" dirty="0" smtClean="0">
                <a:latin typeface="+mn-lt"/>
                <a:cs typeface="+mn-cs"/>
              </a:rPr>
              <a:t>19</a:t>
            </a:r>
            <a:r>
              <a:rPr kumimoji="0" lang="es-P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lang="es-PR" sz="3600" dirty="0" smtClean="0">
                <a:latin typeface="+mn-lt"/>
                <a:cs typeface="+mn-cs"/>
              </a:rPr>
              <a:t>julio </a:t>
            </a:r>
            <a:r>
              <a:rPr kumimoji="0" lang="es-P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 2015</a:t>
            </a:r>
            <a:endParaRPr kumimoji="0" lang="es-P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1638" lvl="0" indent="-23495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2800" dirty="0" smtClean="0"/>
              <a:t>(</a:t>
            </a:r>
            <a:r>
              <a:rPr lang="en-US" sz="2800" dirty="0" smtClean="0"/>
              <a:t>1 Pedro </a:t>
            </a:r>
            <a:r>
              <a:rPr lang="fr-FR" sz="2800" dirty="0" smtClean="0"/>
              <a:t>1:3-9</a:t>
            </a:r>
            <a:r>
              <a:rPr lang="fr-FR" sz="2800" dirty="0"/>
              <a:t>,</a:t>
            </a:r>
            <a:r>
              <a:rPr lang="fr-FR" sz="2800" dirty="0" smtClean="0"/>
              <a:t> 13</a:t>
            </a:r>
            <a:r>
              <a:rPr lang="es-PR" sz="2800" dirty="0" smtClean="0"/>
              <a:t>)</a:t>
            </a:r>
            <a:endParaRPr kumimoji="0" lang="es-P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273225"/>
            <a:ext cx="2438400" cy="584775"/>
          </a:xfrm>
          <a:prstGeom prst="rect">
            <a:avLst/>
          </a:prstGeom>
          <a:solidFill>
            <a:schemeClr val="bg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1200"/>
              </a:spcAft>
            </a:pPr>
            <a:r>
              <a:rPr lang="es-PR" sz="1600" dirty="0">
                <a:latin typeface="Arial" charset="0"/>
              </a:rPr>
              <a:t>Iglesia Bíblica Bautista de </a:t>
            </a:r>
            <a:r>
              <a:rPr lang="es-PR" sz="1600" dirty="0" smtClean="0">
                <a:latin typeface="Arial" charset="0"/>
              </a:rPr>
              <a:t>Aguadilla</a:t>
            </a:r>
            <a:endParaRPr lang="es-PR" sz="1600" dirty="0">
              <a:latin typeface="Arial" charset="0"/>
            </a:endParaRPr>
          </a:p>
        </p:txBody>
      </p:sp>
      <p:pic>
        <p:nvPicPr>
          <p:cNvPr id="10" name="Picture 6" descr="jesus_fish_lg_cl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28800" y="6604575"/>
            <a:ext cx="533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647700" cy="552450"/>
          </a:xfrm>
          <a:prstGeom prst="rect">
            <a:avLst/>
          </a:prstGeom>
          <a:solidFill>
            <a:schemeClr val="accent1">
              <a:alpha val="42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382000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“Bendito el Dios y Padre de nuestro Señor Jesucristo, que según su grande misericordia nos hizo renacer para una esperanza viva, por la resurrección de Jesucristo de los muertos</a:t>
            </a:r>
            <a:r>
              <a:rPr lang="es-ES" dirty="0" smtClean="0"/>
              <a:t>, para </a:t>
            </a:r>
            <a:r>
              <a:rPr lang="es-ES" dirty="0"/>
              <a:t>una herencia incorruptible, incontaminada e inmarcesible, reservada en los cielos para vosotros</a:t>
            </a:r>
            <a:r>
              <a:rPr lang="es-ES" dirty="0" smtClean="0"/>
              <a:t>,”</a:t>
            </a:r>
            <a:endParaRPr lang="es-E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1:3-4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812875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7713"/>
            <a:ext cx="8574088" cy="4114800"/>
          </a:xfrm>
        </p:spPr>
        <p:txBody>
          <a:bodyPr/>
          <a:lstStyle/>
          <a:p>
            <a:r>
              <a:rPr lang="es-ES" dirty="0"/>
              <a:t>Hechos hijos de Dios (</a:t>
            </a:r>
            <a:r>
              <a:rPr lang="es-ES" dirty="0">
                <a:solidFill>
                  <a:schemeClr val="tx2"/>
                </a:solidFill>
              </a:rPr>
              <a:t>v. 3</a:t>
            </a:r>
            <a:r>
              <a:rPr lang="es-ES" dirty="0"/>
              <a:t>).</a:t>
            </a:r>
          </a:p>
          <a:p>
            <a:pPr lvl="1"/>
            <a:r>
              <a:rPr lang="es-ES" i="1" dirty="0"/>
              <a:t>Esperanza </a:t>
            </a:r>
            <a:r>
              <a:rPr lang="es-ES" dirty="0"/>
              <a:t>es una palabra clave en este versículo. </a:t>
            </a:r>
            <a:endParaRPr lang="es-ES" dirty="0" smtClean="0"/>
          </a:p>
          <a:p>
            <a:pPr lvl="1"/>
            <a:r>
              <a:rPr lang="es-ES" dirty="0" smtClean="0"/>
              <a:t>La </a:t>
            </a:r>
            <a:r>
              <a:rPr lang="es-ES" dirty="0"/>
              <a:t>esperanza como se usa en la Biblia es algo concreto que Dios ha prometido y por lo tanto, respalda y es segura. </a:t>
            </a:r>
            <a:endParaRPr lang="es-ES" dirty="0" smtClean="0"/>
          </a:p>
          <a:p>
            <a:pPr lvl="1"/>
            <a:r>
              <a:rPr lang="es-ES" dirty="0" smtClean="0"/>
              <a:t>Si </a:t>
            </a:r>
            <a:r>
              <a:rPr lang="es-ES" dirty="0"/>
              <a:t>el presente no nos ofrece seguridad y optimismo, entonces necesitamos esperar algo bueno en los días que vendrán. </a:t>
            </a:r>
            <a:r>
              <a:rPr lang="es-ES" dirty="0" smtClean="0"/>
              <a:t>(</a:t>
            </a:r>
            <a:r>
              <a:rPr lang="es-ES" dirty="0" err="1" smtClean="0"/>
              <a:t>Orth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1:3-4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232251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7713"/>
            <a:ext cx="8574088" cy="4114800"/>
          </a:xfrm>
        </p:spPr>
        <p:txBody>
          <a:bodyPr/>
          <a:lstStyle/>
          <a:p>
            <a:r>
              <a:rPr lang="es-ES" dirty="0"/>
              <a:t>Hechos hijos de Dios (</a:t>
            </a:r>
            <a:r>
              <a:rPr lang="es-ES" dirty="0">
                <a:solidFill>
                  <a:schemeClr val="tx2"/>
                </a:solidFill>
              </a:rPr>
              <a:t>v. 3</a:t>
            </a:r>
            <a:r>
              <a:rPr lang="es-ES" dirty="0"/>
              <a:t>).</a:t>
            </a:r>
          </a:p>
          <a:p>
            <a:pPr lvl="1"/>
            <a:r>
              <a:rPr lang="es-ES" dirty="0" smtClean="0"/>
              <a:t>Pedro </a:t>
            </a:r>
            <a:r>
              <a:rPr lang="es-ES" dirty="0"/>
              <a:t>alaba a Dios </a:t>
            </a:r>
            <a:r>
              <a:rPr lang="es-ES" dirty="0" smtClean="0"/>
              <a:t>porque nos </a:t>
            </a:r>
            <a:r>
              <a:rPr lang="es-ES" dirty="0"/>
              <a:t>hizo nacer de nuevo cuando confiamos en Jesucristo como nuestro Salvador. </a:t>
            </a:r>
            <a:endParaRPr lang="es-ES" dirty="0" smtClean="0"/>
          </a:p>
          <a:p>
            <a:pPr lvl="1"/>
            <a:r>
              <a:rPr lang="es-ES" dirty="0" smtClean="0"/>
              <a:t>[Dios] </a:t>
            </a:r>
            <a:r>
              <a:rPr lang="es-ES" dirty="0"/>
              <a:t>decidió regenerarnos (</a:t>
            </a:r>
            <a:r>
              <a:rPr lang="es-ES" dirty="0">
                <a:solidFill>
                  <a:schemeClr val="tx2"/>
                </a:solidFill>
              </a:rPr>
              <a:t>Juan 3:7, 2 Corintios 5:17</a:t>
            </a:r>
            <a:r>
              <a:rPr lang="es-ES" dirty="0"/>
              <a:t>). </a:t>
            </a:r>
            <a:endParaRPr lang="es-ES" dirty="0" smtClean="0"/>
          </a:p>
          <a:p>
            <a:pPr lvl="1"/>
            <a:r>
              <a:rPr lang="es-ES" dirty="0" smtClean="0"/>
              <a:t>Esta </a:t>
            </a:r>
            <a:r>
              <a:rPr lang="es-ES" dirty="0"/>
              <a:t>misericordia es amplia y suficiente para cubrir cualquier necesidad del hombre o la mujer por más pecadores que sean</a:t>
            </a:r>
            <a:r>
              <a:rPr lang="es-ES" dirty="0" smtClean="0"/>
              <a:t>. (</a:t>
            </a:r>
            <a:r>
              <a:rPr lang="es-ES" dirty="0" err="1" smtClean="0"/>
              <a:t>Orth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1:3-4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382668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7713"/>
            <a:ext cx="8574088" cy="4114800"/>
          </a:xfrm>
        </p:spPr>
        <p:txBody>
          <a:bodyPr/>
          <a:lstStyle/>
          <a:p>
            <a:r>
              <a:rPr lang="es-ES" dirty="0"/>
              <a:t>Hechos hijos de Dios (</a:t>
            </a:r>
            <a:r>
              <a:rPr lang="es-ES" dirty="0">
                <a:solidFill>
                  <a:schemeClr val="tx2"/>
                </a:solidFill>
              </a:rPr>
              <a:t>v. 3</a:t>
            </a:r>
            <a:r>
              <a:rPr lang="es-ES" dirty="0"/>
              <a:t>).</a:t>
            </a:r>
          </a:p>
          <a:p>
            <a:pPr lvl="1"/>
            <a:r>
              <a:rPr lang="es-ES" dirty="0" smtClean="0"/>
              <a:t>Pedro </a:t>
            </a:r>
            <a:r>
              <a:rPr lang="es-ES" dirty="0"/>
              <a:t>habla de la resurrección de Cristo como el único medio de la salvación; además por su muerte nos dio nueva vida. </a:t>
            </a:r>
            <a:endParaRPr lang="es-ES" dirty="0" smtClean="0"/>
          </a:p>
          <a:p>
            <a:pPr lvl="1"/>
            <a:r>
              <a:rPr lang="es-ES" dirty="0" err="1" smtClean="0"/>
              <a:t>Eramos</a:t>
            </a:r>
            <a:r>
              <a:rPr lang="es-ES" dirty="0" smtClean="0"/>
              <a:t> </a:t>
            </a:r>
            <a:r>
              <a:rPr lang="es-ES" dirty="0"/>
              <a:t>esclavos del pecado, pero gracias al sacrificio y resurrección de nuestro Redentor, obtuvimos una nueva existencia</a:t>
            </a:r>
            <a:r>
              <a:rPr lang="es-ES" dirty="0" smtClean="0"/>
              <a:t>. (</a:t>
            </a:r>
            <a:r>
              <a:rPr lang="es-ES" dirty="0" err="1" smtClean="0"/>
              <a:t>Orth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1:3-4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708889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Hechos </a:t>
            </a:r>
            <a:r>
              <a:rPr lang="es-ES" dirty="0"/>
              <a:t>herederos. (</a:t>
            </a:r>
            <a:r>
              <a:rPr lang="es-ES" dirty="0">
                <a:solidFill>
                  <a:schemeClr val="tx2"/>
                </a:solidFill>
              </a:rPr>
              <a:t>v. 4</a:t>
            </a:r>
            <a:r>
              <a:rPr lang="es-ES" dirty="0"/>
              <a:t>)</a:t>
            </a:r>
          </a:p>
          <a:p>
            <a:pPr lvl="1"/>
            <a:r>
              <a:rPr lang="es-ES" dirty="0" smtClean="0"/>
              <a:t>Al nacer </a:t>
            </a:r>
            <a:r>
              <a:rPr lang="es-ES" dirty="0"/>
              <a:t>en la familia del Padre Celestial </a:t>
            </a:r>
            <a:r>
              <a:rPr lang="es-ES" dirty="0" smtClean="0"/>
              <a:t>[…] </a:t>
            </a:r>
            <a:r>
              <a:rPr lang="es-ES" dirty="0"/>
              <a:t>convertimos en herederos de Dios. </a:t>
            </a:r>
            <a:endParaRPr lang="es-ES" dirty="0" smtClean="0"/>
          </a:p>
          <a:p>
            <a:pPr lvl="1"/>
            <a:r>
              <a:rPr lang="es-ES" dirty="0" smtClean="0"/>
              <a:t>¿</a:t>
            </a:r>
            <a:r>
              <a:rPr lang="es-ES" dirty="0"/>
              <a:t>Cuál es la herencia del creyente? </a:t>
            </a:r>
            <a:endParaRPr lang="es-ES" dirty="0" smtClean="0"/>
          </a:p>
          <a:p>
            <a:pPr lvl="2"/>
            <a:r>
              <a:rPr lang="es-ES" dirty="0" smtClean="0"/>
              <a:t>una </a:t>
            </a:r>
            <a:r>
              <a:rPr lang="es-ES" dirty="0"/>
              <a:t>personalidad </a:t>
            </a:r>
            <a:r>
              <a:rPr lang="es-ES" dirty="0" smtClean="0"/>
              <a:t>distinta (</a:t>
            </a:r>
            <a:r>
              <a:rPr lang="es-ES" dirty="0">
                <a:solidFill>
                  <a:schemeClr val="tx2"/>
                </a:solidFill>
              </a:rPr>
              <a:t>1 Juan 3:2</a:t>
            </a:r>
            <a:r>
              <a:rPr lang="es-ES" dirty="0" smtClean="0"/>
              <a:t>)</a:t>
            </a:r>
          </a:p>
          <a:p>
            <a:pPr lvl="2"/>
            <a:r>
              <a:rPr lang="es-ES" dirty="0" smtClean="0"/>
              <a:t>participaremos </a:t>
            </a:r>
            <a:r>
              <a:rPr lang="es-ES" dirty="0"/>
              <a:t>de su gloria (</a:t>
            </a:r>
            <a:r>
              <a:rPr lang="es-ES" dirty="0">
                <a:solidFill>
                  <a:schemeClr val="tx2"/>
                </a:solidFill>
              </a:rPr>
              <a:t>Romanos 8:29–30</a:t>
            </a:r>
            <a:r>
              <a:rPr lang="es-ES" dirty="0" smtClean="0"/>
              <a:t>)</a:t>
            </a:r>
          </a:p>
          <a:p>
            <a:pPr lvl="2"/>
            <a:r>
              <a:rPr lang="es-ES" dirty="0" smtClean="0"/>
              <a:t>recibiremos </a:t>
            </a:r>
            <a:r>
              <a:rPr lang="es-ES" dirty="0"/>
              <a:t>vida eterna (</a:t>
            </a:r>
            <a:r>
              <a:rPr lang="es-ES" dirty="0">
                <a:solidFill>
                  <a:schemeClr val="tx2"/>
                </a:solidFill>
              </a:rPr>
              <a:t>Marcos 10:17</a:t>
            </a:r>
            <a:r>
              <a:rPr lang="es-ES" dirty="0"/>
              <a:t>) </a:t>
            </a:r>
            <a:endParaRPr lang="es-ES" dirty="0" smtClean="0"/>
          </a:p>
          <a:p>
            <a:pPr lvl="2"/>
            <a:r>
              <a:rPr lang="es-ES" dirty="0" smtClean="0"/>
              <a:t>nuestros </a:t>
            </a:r>
            <a:r>
              <a:rPr lang="es-ES" dirty="0"/>
              <a:t>cuerpos resucitarán (</a:t>
            </a:r>
            <a:r>
              <a:rPr lang="es-ES" dirty="0">
                <a:solidFill>
                  <a:schemeClr val="tx2"/>
                </a:solidFill>
              </a:rPr>
              <a:t>Filipenses 3:20</a:t>
            </a:r>
            <a:r>
              <a:rPr lang="es-ES" dirty="0"/>
              <a:t>) </a:t>
            </a:r>
            <a:endParaRPr lang="es-ES" dirty="0" smtClean="0"/>
          </a:p>
          <a:p>
            <a:pPr lvl="2"/>
            <a:r>
              <a:rPr lang="es-ES" dirty="0" smtClean="0"/>
              <a:t>“</a:t>
            </a:r>
            <a:r>
              <a:rPr lang="es-ES" dirty="0"/>
              <a:t>todo es vuestro” (</a:t>
            </a:r>
            <a:r>
              <a:rPr lang="es-ES" dirty="0">
                <a:solidFill>
                  <a:schemeClr val="tx2"/>
                </a:solidFill>
              </a:rPr>
              <a:t>1 Corintios 3:21–23</a:t>
            </a:r>
            <a:r>
              <a:rPr lang="es-ES" dirty="0" smtClean="0"/>
              <a:t>) (</a:t>
            </a:r>
            <a:r>
              <a:rPr lang="es-ES" dirty="0" err="1" smtClean="0"/>
              <a:t>Orth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1:3-4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109952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Hechos </a:t>
            </a:r>
            <a:r>
              <a:rPr lang="es-ES" dirty="0"/>
              <a:t>herederos. (</a:t>
            </a:r>
            <a:r>
              <a:rPr lang="es-ES" dirty="0">
                <a:solidFill>
                  <a:schemeClr val="tx2"/>
                </a:solidFill>
              </a:rPr>
              <a:t>v. 4</a:t>
            </a:r>
            <a:r>
              <a:rPr lang="es-ES" dirty="0"/>
              <a:t>)</a:t>
            </a:r>
          </a:p>
          <a:p>
            <a:pPr lvl="1"/>
            <a:r>
              <a:rPr lang="es-ES" dirty="0" smtClean="0"/>
              <a:t>Esta </a:t>
            </a:r>
            <a:r>
              <a:rPr lang="es-ES" dirty="0"/>
              <a:t>herencia no puede ser destruida, es </a:t>
            </a:r>
            <a:r>
              <a:rPr lang="es-ES" i="1" dirty="0"/>
              <a:t>incorruptible, </a:t>
            </a:r>
            <a:r>
              <a:rPr lang="es-ES" dirty="0"/>
              <a:t>no tiene defecto, porque es </a:t>
            </a:r>
            <a:r>
              <a:rPr lang="es-ES" i="1" dirty="0"/>
              <a:t>incontaminada, </a:t>
            </a:r>
            <a:r>
              <a:rPr lang="es-ES" dirty="0"/>
              <a:t>no se consume ni se gasta con el tiempo, </a:t>
            </a:r>
            <a:r>
              <a:rPr lang="es-ES" i="1" dirty="0"/>
              <a:t>es inmarcesible</a:t>
            </a:r>
            <a:r>
              <a:rPr lang="es-ES" i="1" dirty="0" smtClean="0"/>
              <a:t>. </a:t>
            </a:r>
            <a:r>
              <a:rPr lang="es-ES" dirty="0" smtClean="0"/>
              <a:t>(</a:t>
            </a:r>
            <a:r>
              <a:rPr lang="es-ES" dirty="0" err="1" smtClean="0"/>
              <a:t>Orth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1:3-4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62595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6543675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1 Pedro 1:5-7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1468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0999" y="2288682"/>
            <a:ext cx="8566151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“que sois guardados por el poder de Dios mediante la fe, para alcanzar la salvación que está preparada para ser manifestada en el tiempo postrero</a:t>
            </a:r>
            <a:r>
              <a:rPr lang="es-ES" dirty="0" smtClean="0"/>
              <a:t>. En </a:t>
            </a:r>
            <a:r>
              <a:rPr lang="es-ES" dirty="0"/>
              <a:t>lo cual vosotros os alegráis, aunque ahora por un poco de tiempo, si es necesario, tengáis que ser afligidos en diversas </a:t>
            </a:r>
            <a:r>
              <a:rPr lang="es-ES" dirty="0" smtClean="0"/>
              <a:t>pruebas...”</a:t>
            </a:r>
            <a:endParaRPr lang="es-E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1:5-7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29850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0999" y="2288682"/>
            <a:ext cx="8566151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“</a:t>
            </a:r>
            <a:r>
              <a:rPr lang="es-ES" dirty="0"/>
              <a:t>...</a:t>
            </a:r>
            <a:r>
              <a:rPr lang="es-ES" dirty="0" smtClean="0"/>
              <a:t>para </a:t>
            </a:r>
            <a:r>
              <a:rPr lang="es-ES" dirty="0"/>
              <a:t>que sometida a prueba vuestra fe, mucho más preciosa que el oro, el cual aunque perecedero se prueba con fuego, sea hallada en alabanza, gloria y honra cuando sea manifestado Jesucristo</a:t>
            </a:r>
            <a:r>
              <a:rPr lang="es-ES" dirty="0" smtClean="0"/>
              <a:t>,”</a:t>
            </a:r>
            <a:endParaRPr lang="es-E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1:5-7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695056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(</a:t>
            </a:r>
            <a:r>
              <a:rPr lang="es-ES" dirty="0" smtClean="0">
                <a:solidFill>
                  <a:schemeClr val="tx2"/>
                </a:solidFill>
              </a:rPr>
              <a:t>1:5</a:t>
            </a:r>
            <a:r>
              <a:rPr lang="es-ES" dirty="0" smtClean="0"/>
              <a:t>) </a:t>
            </a:r>
            <a:r>
              <a:rPr lang="es-ES" dirty="0"/>
              <a:t>No sólo está la herencia guardada para los cristianos, sino que también ellos están guardados para ella. </a:t>
            </a:r>
            <a:endParaRPr lang="es-ES" dirty="0" smtClean="0"/>
          </a:p>
          <a:p>
            <a:pPr lvl="1"/>
            <a:r>
              <a:rPr lang="es-ES" dirty="0" smtClean="0"/>
              <a:t>Los </a:t>
            </a:r>
            <a:r>
              <a:rPr lang="es-ES" dirty="0"/>
              <a:t>que fueron escogidos en la eternidad pasada son salvos ahora en el tiempo y son guardados para la eternidad venidera. </a:t>
            </a:r>
            <a:endParaRPr lang="es-ES" dirty="0" smtClean="0"/>
          </a:p>
          <a:p>
            <a:pPr lvl="1"/>
            <a:r>
              <a:rPr lang="es-ES" dirty="0" smtClean="0"/>
              <a:t>El </a:t>
            </a:r>
            <a:r>
              <a:rPr lang="es-ES" dirty="0"/>
              <a:t>creyente en Cristo está eternamente seguro.</a:t>
            </a:r>
          </a:p>
          <a:p>
            <a:pPr lvl="1"/>
            <a:r>
              <a:rPr lang="es-ES" dirty="0" smtClean="0"/>
              <a:t>La </a:t>
            </a:r>
            <a:r>
              <a:rPr lang="es-ES" dirty="0"/>
              <a:t>fe que salva siempre tiene como característica la permanencia</a:t>
            </a:r>
            <a:r>
              <a:rPr lang="es-ES" dirty="0" smtClean="0"/>
              <a:t>. </a:t>
            </a:r>
            <a:r>
              <a:rPr lang="en-US" dirty="0" smtClean="0"/>
              <a:t>(MacDonald)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1:5-7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591425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181600" y="0"/>
            <a:ext cx="3972278" cy="1676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93333" r="30788" b="5036"/>
          <a:stretch/>
        </p:blipFill>
        <p:spPr>
          <a:xfrm>
            <a:off x="-1" y="5904043"/>
            <a:ext cx="9144001" cy="4967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93333" b="2996"/>
          <a:stretch/>
        </p:blipFill>
        <p:spPr>
          <a:xfrm>
            <a:off x="0" y="3788229"/>
            <a:ext cx="9144000" cy="21553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93333" r="8772" b="3812"/>
          <a:stretch/>
        </p:blipFill>
        <p:spPr>
          <a:xfrm>
            <a:off x="838200" y="5334000"/>
            <a:ext cx="8305800" cy="646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t="56055" r="45295" b="4052"/>
          <a:stretch/>
        </p:blipFill>
        <p:spPr>
          <a:xfrm>
            <a:off x="5105400" y="1537669"/>
            <a:ext cx="4038600" cy="4762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44"/>
          <a:stretch/>
        </p:blipFill>
        <p:spPr>
          <a:xfrm>
            <a:off x="0" y="0"/>
            <a:ext cx="5281448" cy="381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26" y="6392993"/>
            <a:ext cx="9136349" cy="4650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93333" r="22328" b="5036"/>
          <a:stretch/>
        </p:blipFill>
        <p:spPr>
          <a:xfrm>
            <a:off x="0" y="5440713"/>
            <a:ext cx="4251649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09" r="15666"/>
          <a:stretch/>
        </p:blipFill>
        <p:spPr>
          <a:xfrm>
            <a:off x="3826" y="6400801"/>
            <a:ext cx="8454374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67" r="9104"/>
          <a:stretch/>
        </p:blipFill>
        <p:spPr>
          <a:xfrm>
            <a:off x="-1" y="6422101"/>
            <a:ext cx="9153879" cy="435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56" r="18136"/>
          <a:stretch/>
        </p:blipFill>
        <p:spPr>
          <a:xfrm>
            <a:off x="8594" y="6299928"/>
            <a:ext cx="7916206" cy="558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7" t="88889"/>
          <a:stretch/>
        </p:blipFill>
        <p:spPr>
          <a:xfrm>
            <a:off x="7656432" y="5449078"/>
            <a:ext cx="1501231" cy="140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88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Tres </a:t>
            </a:r>
            <a:r>
              <a:rPr lang="es-ES" dirty="0"/>
              <a:t>tiempos de salvación: </a:t>
            </a:r>
            <a:endParaRPr lang="es-ES" dirty="0" smtClean="0"/>
          </a:p>
          <a:p>
            <a:pPr marL="457200" lvl="1" indent="0">
              <a:buNone/>
            </a:pPr>
            <a:r>
              <a:rPr lang="es-ES" dirty="0" smtClean="0"/>
              <a:t>(</a:t>
            </a:r>
            <a:r>
              <a:rPr lang="es-ES" dirty="0"/>
              <a:t>1) </a:t>
            </a:r>
            <a:r>
              <a:rPr lang="es-ES" dirty="0" smtClean="0"/>
              <a:t>salvado </a:t>
            </a:r>
            <a:r>
              <a:rPr lang="es-ES" dirty="0"/>
              <a:t>de la pena del pecado en el momento en que primero confió en el Salvador (</a:t>
            </a:r>
            <a:r>
              <a:rPr lang="es-ES" dirty="0">
                <a:solidFill>
                  <a:schemeClr val="tx2"/>
                </a:solidFill>
              </a:rPr>
              <a:t>Ef. 2:8</a:t>
            </a:r>
            <a:r>
              <a:rPr lang="es-ES" dirty="0"/>
              <a:t>). </a:t>
            </a:r>
            <a:endParaRPr lang="es-ES" dirty="0" smtClean="0"/>
          </a:p>
          <a:p>
            <a:pPr marL="457200" lvl="1" indent="0">
              <a:buNone/>
            </a:pPr>
            <a:r>
              <a:rPr lang="es-ES" dirty="0" smtClean="0"/>
              <a:t>(</a:t>
            </a:r>
            <a:r>
              <a:rPr lang="es-ES" dirty="0"/>
              <a:t>2) </a:t>
            </a:r>
            <a:r>
              <a:rPr lang="es-ES" dirty="0" smtClean="0"/>
              <a:t>salvado </a:t>
            </a:r>
            <a:r>
              <a:rPr lang="es-ES" dirty="0"/>
              <a:t>a diario del poder del pecado al dejar que el Salvador viva Su vida por medio de él (</a:t>
            </a:r>
            <a:r>
              <a:rPr lang="es-ES" dirty="0">
                <a:solidFill>
                  <a:schemeClr val="tx2"/>
                </a:solidFill>
              </a:rPr>
              <a:t>Ro. 5:10</a:t>
            </a:r>
            <a:r>
              <a:rPr lang="es-ES" dirty="0"/>
              <a:t>). </a:t>
            </a:r>
            <a:endParaRPr lang="es-ES" dirty="0" smtClean="0"/>
          </a:p>
          <a:p>
            <a:pPr marL="457200" lvl="1" indent="0">
              <a:buNone/>
            </a:pPr>
            <a:r>
              <a:rPr lang="es-ES" dirty="0" smtClean="0"/>
              <a:t>(</a:t>
            </a:r>
            <a:r>
              <a:rPr lang="es-ES" dirty="0"/>
              <a:t>3) </a:t>
            </a:r>
            <a:r>
              <a:rPr lang="es-ES" dirty="0" smtClean="0"/>
              <a:t>salvado </a:t>
            </a:r>
            <a:r>
              <a:rPr lang="es-ES" dirty="0"/>
              <a:t>de la presencia del pecado en el tiempo del Arrebatamiento (</a:t>
            </a:r>
            <a:r>
              <a:rPr lang="es-ES" dirty="0">
                <a:solidFill>
                  <a:schemeClr val="tx2"/>
                </a:solidFill>
              </a:rPr>
              <a:t>He. 9:28</a:t>
            </a:r>
            <a:r>
              <a:rPr lang="es-ES" dirty="0"/>
              <a:t>). </a:t>
            </a:r>
            <a:r>
              <a:rPr lang="en-US" dirty="0" smtClean="0"/>
              <a:t>(MacDonald)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1:5-7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836325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(</a:t>
            </a:r>
            <a:r>
              <a:rPr lang="es-ES" dirty="0" smtClean="0">
                <a:solidFill>
                  <a:schemeClr val="tx2"/>
                </a:solidFill>
              </a:rPr>
              <a:t>1:6</a:t>
            </a:r>
            <a:r>
              <a:rPr lang="es-ES" dirty="0" smtClean="0"/>
              <a:t>) Los </a:t>
            </a:r>
            <a:r>
              <a:rPr lang="es-ES" dirty="0"/>
              <a:t>cristianos a los que estaba escribiendo Pedro estaban padeciendo persecución a causa de </a:t>
            </a:r>
            <a:r>
              <a:rPr lang="es-ES" dirty="0" smtClean="0"/>
              <a:t>Cristo</a:t>
            </a:r>
            <a:r>
              <a:rPr lang="es-ES" dirty="0"/>
              <a:t>. </a:t>
            </a:r>
            <a:endParaRPr lang="es-ES" dirty="0" smtClean="0"/>
          </a:p>
          <a:p>
            <a:pPr lvl="1"/>
            <a:r>
              <a:rPr lang="es-ES" dirty="0" smtClean="0"/>
              <a:t>Pedro </a:t>
            </a:r>
            <a:r>
              <a:rPr lang="es-ES" dirty="0"/>
              <a:t>les recuerda una de las deliciosas paradojas del cristianismo: el gozo en medio del dolor. </a:t>
            </a:r>
            <a:endParaRPr lang="es-ES" dirty="0" smtClean="0"/>
          </a:p>
          <a:p>
            <a:pPr lvl="1"/>
            <a:r>
              <a:rPr lang="es-ES" dirty="0" smtClean="0"/>
              <a:t>Pueden </a:t>
            </a:r>
            <a:r>
              <a:rPr lang="es-ES" dirty="0"/>
              <a:t>encontrar gozo en el conocimiento de que las diversas tentaciones, o pruebas, son sólo por un tiempo limitado, mientras que la gloria será para siempre (véase </a:t>
            </a:r>
            <a:r>
              <a:rPr lang="es-ES" dirty="0">
                <a:solidFill>
                  <a:schemeClr val="tx2"/>
                </a:solidFill>
              </a:rPr>
              <a:t>2 Co. 4:17</a:t>
            </a:r>
            <a:r>
              <a:rPr lang="es-ES" dirty="0"/>
              <a:t>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1:5-7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796120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(</a:t>
            </a:r>
            <a:r>
              <a:rPr lang="es-ES" dirty="0" smtClean="0">
                <a:solidFill>
                  <a:schemeClr val="tx2"/>
                </a:solidFill>
              </a:rPr>
              <a:t>1:7</a:t>
            </a:r>
            <a:r>
              <a:rPr lang="es-ES" dirty="0" smtClean="0"/>
              <a:t>) Uno </a:t>
            </a:r>
            <a:r>
              <a:rPr lang="es-ES" dirty="0"/>
              <a:t>de los muchos propósitos benéficos de las aflicciones en esta vida para el hijo de Dios es poner a prueba la genuinidad de la fe. </a:t>
            </a:r>
            <a:endParaRPr lang="es-ES" dirty="0" smtClean="0"/>
          </a:p>
          <a:p>
            <a:r>
              <a:rPr lang="es-ES" dirty="0" smtClean="0"/>
              <a:t>Pedro </a:t>
            </a:r>
            <a:r>
              <a:rPr lang="es-ES" dirty="0"/>
              <a:t>contrasta nuestra fe con el oro. </a:t>
            </a:r>
            <a:endParaRPr lang="es-ES" dirty="0" smtClean="0"/>
          </a:p>
          <a:p>
            <a:r>
              <a:rPr lang="es-ES" dirty="0" smtClean="0"/>
              <a:t>La </a:t>
            </a:r>
            <a:r>
              <a:rPr lang="es-ES" dirty="0"/>
              <a:t>verdadera fe es indestructible</a:t>
            </a:r>
            <a:r>
              <a:rPr lang="es-ES" dirty="0" smtClean="0"/>
              <a:t>.</a:t>
            </a:r>
          </a:p>
          <a:p>
            <a:r>
              <a:rPr lang="es-ES" dirty="0" smtClean="0"/>
              <a:t>La </a:t>
            </a:r>
            <a:r>
              <a:rPr lang="es-ES" dirty="0"/>
              <a:t>prueba de la fe puede tener lugar sólo por medio de fuego. </a:t>
            </a:r>
            <a:r>
              <a:rPr lang="en-US" dirty="0" smtClean="0"/>
              <a:t>(MacDonald)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1:5-7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981766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6543675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1 Pedro 1:8-9; 13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86553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0999" y="2057400"/>
            <a:ext cx="8566151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“a quien amáis sin haberle visto, en quien creyendo, aunque ahora no lo veáis, os alegráis con gozo inefable y glorioso</a:t>
            </a:r>
            <a:r>
              <a:rPr lang="es-ES" dirty="0" smtClean="0"/>
              <a:t>; obteniendo </a:t>
            </a:r>
            <a:r>
              <a:rPr lang="es-ES" dirty="0"/>
              <a:t>el fin de vuestra fe, que es la salvación de vuestras almas.” </a:t>
            </a:r>
            <a:r>
              <a:rPr lang="es-ES" dirty="0" smtClean="0"/>
              <a:t>(</a:t>
            </a:r>
            <a:r>
              <a:rPr lang="es-ES" dirty="0" smtClean="0">
                <a:solidFill>
                  <a:schemeClr val="tx2"/>
                </a:solidFill>
              </a:rPr>
              <a:t>1.8–9</a:t>
            </a:r>
            <a:r>
              <a:rPr lang="es-ES" dirty="0" smtClean="0"/>
              <a:t>) 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“Por tanto, ceñid los lomos de vuestro entendimiento, sed sobrios, y esperad por completo en la gracia que se os traerá cuando Jesucristo sea manifestado;” </a:t>
            </a:r>
            <a:r>
              <a:rPr lang="es-ES" dirty="0" smtClean="0"/>
              <a:t>(</a:t>
            </a:r>
            <a:r>
              <a:rPr lang="es-ES" dirty="0" smtClean="0">
                <a:solidFill>
                  <a:schemeClr val="tx2"/>
                </a:solidFill>
              </a:rPr>
              <a:t>1.13</a:t>
            </a:r>
            <a:r>
              <a:rPr lang="es-ES" dirty="0" smtClean="0"/>
              <a:t>) 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1:8-9, 13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345306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(</a:t>
            </a:r>
            <a:r>
              <a:rPr lang="es-ES" dirty="0" smtClean="0">
                <a:solidFill>
                  <a:schemeClr val="tx2"/>
                </a:solidFill>
              </a:rPr>
              <a:t>1:8</a:t>
            </a:r>
            <a:r>
              <a:rPr lang="es-ES" dirty="0" smtClean="0"/>
              <a:t>). «</a:t>
            </a:r>
            <a:r>
              <a:rPr lang="es-ES" dirty="0"/>
              <a:t>Bienaventurados los que no vieron, y creyeron» (</a:t>
            </a:r>
            <a:r>
              <a:rPr lang="es-ES" dirty="0" err="1">
                <a:solidFill>
                  <a:schemeClr val="tx2"/>
                </a:solidFill>
              </a:rPr>
              <a:t>Jn</a:t>
            </a:r>
            <a:r>
              <a:rPr lang="es-ES" dirty="0">
                <a:solidFill>
                  <a:schemeClr val="tx2"/>
                </a:solidFill>
              </a:rPr>
              <a:t>. 20:29</a:t>
            </a:r>
            <a:r>
              <a:rPr lang="es-ES" dirty="0"/>
              <a:t>). </a:t>
            </a:r>
          </a:p>
          <a:p>
            <a:pPr lvl="1"/>
            <a:r>
              <a:rPr lang="es-ES" dirty="0" smtClean="0"/>
              <a:t>El </a:t>
            </a:r>
            <a:r>
              <a:rPr lang="es-ES" dirty="0"/>
              <a:t>gozo del cristiano no depende de las circunstancias terrenales, sino del Cristo resucitado, exaltado, a la diestra de Dios. </a:t>
            </a:r>
            <a:endParaRPr lang="es-ES" dirty="0" smtClean="0"/>
          </a:p>
          <a:p>
            <a:pPr lvl="1"/>
            <a:r>
              <a:rPr lang="es-ES" dirty="0" smtClean="0"/>
              <a:t>No </a:t>
            </a:r>
            <a:r>
              <a:rPr lang="es-ES" dirty="0"/>
              <a:t>es más posible privar a un santo de su gozo que destronar a Cristo de Su lugar en la gloria. Ambas cosas van juntas</a:t>
            </a:r>
            <a:r>
              <a:rPr lang="es-ES" dirty="0" smtClean="0"/>
              <a:t>. </a:t>
            </a:r>
            <a:r>
              <a:rPr lang="en-US" dirty="0" smtClean="0"/>
              <a:t>(MacDonald</a:t>
            </a:r>
            <a:r>
              <a:rPr lang="es-ES" dirty="0" smtClean="0"/>
              <a:t>)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1:8-9, 13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332092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(</a:t>
            </a:r>
            <a:r>
              <a:rPr lang="es-ES" dirty="0" smtClean="0">
                <a:solidFill>
                  <a:schemeClr val="tx2"/>
                </a:solidFill>
              </a:rPr>
              <a:t>1:9</a:t>
            </a:r>
            <a:r>
              <a:rPr lang="es-ES" dirty="0" smtClean="0"/>
              <a:t>). Tan </a:t>
            </a:r>
            <a:r>
              <a:rPr lang="es-ES" dirty="0"/>
              <a:t>pronto como confiamos en Cristo por la fe, recibimos la salvación de nuestras almas. </a:t>
            </a:r>
            <a:endParaRPr lang="es-ES" dirty="0" smtClean="0"/>
          </a:p>
          <a:p>
            <a:pPr lvl="1"/>
            <a:r>
              <a:rPr lang="es-ES" dirty="0" smtClean="0"/>
              <a:t>Es </a:t>
            </a:r>
            <a:r>
              <a:rPr lang="es-ES" dirty="0"/>
              <a:t>el alma la que queda separada del cuerpo en el momento de la muerte. </a:t>
            </a:r>
            <a:endParaRPr lang="es-ES" dirty="0" smtClean="0"/>
          </a:p>
          <a:p>
            <a:pPr lvl="1"/>
            <a:r>
              <a:rPr lang="es-ES" dirty="0" smtClean="0"/>
              <a:t>En </a:t>
            </a:r>
            <a:r>
              <a:rPr lang="es-ES" dirty="0"/>
              <a:t>este pasaje incluye al espíritu, por el que tenemos la conciencia de Dios. </a:t>
            </a:r>
            <a:endParaRPr lang="es-ES" dirty="0" smtClean="0"/>
          </a:p>
          <a:p>
            <a:pPr lvl="1"/>
            <a:r>
              <a:rPr lang="es-ES" dirty="0" smtClean="0"/>
              <a:t>El </a:t>
            </a:r>
            <a:r>
              <a:rPr lang="es-ES" dirty="0"/>
              <a:t>alma es salvada en el momento del nuevo nacimiento</a:t>
            </a:r>
            <a:r>
              <a:rPr lang="es-ES" dirty="0" smtClean="0"/>
              <a:t>. </a:t>
            </a:r>
            <a:r>
              <a:rPr lang="en-US" dirty="0" smtClean="0"/>
              <a:t>(MacDonald</a:t>
            </a:r>
            <a:r>
              <a:rPr lang="es-ES" dirty="0" smtClean="0"/>
              <a:t>)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1:8-9, 13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557271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(</a:t>
            </a:r>
            <a:r>
              <a:rPr lang="es-ES" dirty="0" smtClean="0">
                <a:solidFill>
                  <a:schemeClr val="tx2"/>
                </a:solidFill>
              </a:rPr>
              <a:t>1:13</a:t>
            </a:r>
            <a:r>
              <a:rPr lang="es-ES" dirty="0" smtClean="0"/>
              <a:t>) Al </a:t>
            </a:r>
            <a:r>
              <a:rPr lang="es-ES" dirty="0"/>
              <a:t>llegar aquí, emprende una serie de exhortaciones basadas en lo precedente. </a:t>
            </a:r>
            <a:endParaRPr lang="es-ES" dirty="0" smtClean="0"/>
          </a:p>
          <a:p>
            <a:pPr lvl="1"/>
            <a:r>
              <a:rPr lang="es-ES" dirty="0" smtClean="0"/>
              <a:t>Primero</a:t>
            </a:r>
            <a:r>
              <a:rPr lang="es-ES" dirty="0"/>
              <a:t>, Pedro apremia a los santos a tener un entendimiento «ceñido</a:t>
            </a:r>
            <a:r>
              <a:rPr lang="es-ES" dirty="0" smtClean="0"/>
              <a:t>». </a:t>
            </a:r>
          </a:p>
          <a:p>
            <a:pPr lvl="1"/>
            <a:r>
              <a:rPr lang="es-ES" dirty="0" smtClean="0"/>
              <a:t>Una </a:t>
            </a:r>
            <a:r>
              <a:rPr lang="es-ES" dirty="0"/>
              <a:t>mente ceñida es una mente fuerte, compuesta, fría y lista para la acción. No está estorbada por la distracción del temor a los hombres o a la persecución</a:t>
            </a:r>
            <a:r>
              <a:rPr lang="es-ES" dirty="0" smtClean="0"/>
              <a:t>. </a:t>
            </a:r>
            <a:r>
              <a:rPr lang="en-US" dirty="0" smtClean="0"/>
              <a:t>(MacDonald</a:t>
            </a:r>
            <a:r>
              <a:rPr lang="es-ES" dirty="0" smtClean="0"/>
              <a:t>)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1:8-9, 13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504067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574088" cy="4114800"/>
          </a:xfrm>
        </p:spPr>
        <p:txBody>
          <a:bodyPr/>
          <a:lstStyle/>
          <a:p>
            <a:r>
              <a:rPr lang="es-ES" dirty="0" smtClean="0"/>
              <a:t>Sed </a:t>
            </a:r>
            <a:r>
              <a:rPr lang="es-ES" dirty="0"/>
              <a:t>sobrios. </a:t>
            </a:r>
            <a:endParaRPr lang="es-ES" dirty="0" smtClean="0"/>
          </a:p>
          <a:p>
            <a:pPr lvl="1"/>
            <a:r>
              <a:rPr lang="es-ES" dirty="0" smtClean="0"/>
              <a:t>Eso </a:t>
            </a:r>
            <a:r>
              <a:rPr lang="es-ES" dirty="0"/>
              <a:t>significa dominio propio en contraste a la histeria. </a:t>
            </a:r>
            <a:endParaRPr lang="es-ES" dirty="0" smtClean="0"/>
          </a:p>
          <a:p>
            <a:pPr lvl="1"/>
            <a:r>
              <a:rPr lang="es-ES" dirty="0" smtClean="0"/>
              <a:t>El </a:t>
            </a:r>
            <a:r>
              <a:rPr lang="es-ES" dirty="0"/>
              <a:t>espíritu sobrio es equilibrado y estable.</a:t>
            </a:r>
          </a:p>
          <a:p>
            <a:r>
              <a:rPr lang="es-ES" dirty="0" smtClean="0"/>
              <a:t>Esperad </a:t>
            </a:r>
            <a:r>
              <a:rPr lang="es-ES" dirty="0"/>
              <a:t>por completo en la gracia que se os traerá en la revelación de Jesucristo. </a:t>
            </a:r>
            <a:endParaRPr lang="es-ES" dirty="0" smtClean="0"/>
          </a:p>
          <a:p>
            <a:pPr lvl="1"/>
            <a:r>
              <a:rPr lang="es-ES" dirty="0" smtClean="0"/>
              <a:t>La </a:t>
            </a:r>
            <a:r>
              <a:rPr lang="es-ES" dirty="0"/>
              <a:t>certidumbre de la venida de Cristo es presentada como un motivo apremiante para la paciencia a través de las tempestades y tribulaciones de la vida. </a:t>
            </a:r>
            <a:r>
              <a:rPr lang="en-US" dirty="0" smtClean="0"/>
              <a:t>(MacDonald</a:t>
            </a:r>
            <a:r>
              <a:rPr lang="es-ES" dirty="0" smtClean="0"/>
              <a:t>)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1:8-9, 13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537193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E468-7CC2-4E24-8F01-FEA7AC0A89BC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Recursos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8305800" cy="4230687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PR" sz="1600" dirty="0" smtClean="0"/>
              <a:t>Floyd, </a:t>
            </a:r>
            <a:r>
              <a:rPr lang="es-PR" sz="1600" dirty="0" err="1" smtClean="0"/>
              <a:t>Ronie</a:t>
            </a:r>
            <a:r>
              <a:rPr lang="es-PR" sz="1600" dirty="0" smtClean="0"/>
              <a:t>. </a:t>
            </a:r>
            <a:r>
              <a:rPr lang="es-PR" sz="1600" dirty="0"/>
              <a:t>y</a:t>
            </a:r>
            <a:r>
              <a:rPr lang="es-PR" sz="1600" dirty="0" smtClean="0"/>
              <a:t> David Francis, </a:t>
            </a:r>
            <a:r>
              <a:rPr lang="es-PR" sz="1600" dirty="0"/>
              <a:t>e</a:t>
            </a:r>
            <a:r>
              <a:rPr lang="es-PR" sz="1600" dirty="0" smtClean="0"/>
              <a:t>ds. </a:t>
            </a:r>
            <a:r>
              <a:rPr lang="es-PR" sz="1600" i="1" dirty="0" smtClean="0"/>
              <a:t>Estudios Bíblicos para la Vida para Adultos, </a:t>
            </a:r>
            <a:r>
              <a:rPr lang="es-PR" sz="1600" dirty="0" smtClean="0"/>
              <a:t>Primavera 2015,</a:t>
            </a:r>
            <a:r>
              <a:rPr lang="es-PR" sz="1600" i="1" dirty="0" smtClean="0"/>
              <a:t>  </a:t>
            </a:r>
            <a:r>
              <a:rPr lang="es-PR" sz="1600" dirty="0" smtClean="0"/>
              <a:t>Vol. 1, Núm. 4.</a:t>
            </a:r>
            <a:r>
              <a:rPr lang="es-PR" sz="1600" i="1" dirty="0" smtClean="0"/>
              <a:t>  </a:t>
            </a:r>
            <a:r>
              <a:rPr lang="es-PR" sz="1600" dirty="0" smtClean="0"/>
              <a:t>Nashville, TN: </a:t>
            </a:r>
            <a:r>
              <a:rPr lang="es-PR" sz="1600" dirty="0" err="1" smtClean="0"/>
              <a:t>Lifeway</a:t>
            </a:r>
            <a:r>
              <a:rPr lang="es-PR" sz="1600" dirty="0" smtClean="0"/>
              <a:t> </a:t>
            </a:r>
            <a:r>
              <a:rPr lang="es-PR" sz="1600" dirty="0" err="1" smtClean="0"/>
              <a:t>Church</a:t>
            </a:r>
            <a:r>
              <a:rPr lang="es-PR" sz="1600" dirty="0" smtClean="0"/>
              <a:t> </a:t>
            </a:r>
            <a:r>
              <a:rPr lang="es-PR" sz="1600" dirty="0" err="1" smtClean="0"/>
              <a:t>Resources</a:t>
            </a:r>
            <a:r>
              <a:rPr lang="es-PR" sz="1600" dirty="0" smtClean="0"/>
              <a:t>, 2015. 86-96.</a:t>
            </a:r>
          </a:p>
          <a:p>
            <a:pPr marL="342900" lvl="1" indent="-342900">
              <a:lnSpc>
                <a:spcPct val="90000"/>
              </a:lnSpc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n-US" sz="1600" dirty="0" smtClean="0"/>
              <a:t>MacDonald</a:t>
            </a:r>
            <a:r>
              <a:rPr lang="en-US" sz="1600" dirty="0"/>
              <a:t>, William. </a:t>
            </a:r>
            <a:r>
              <a:rPr lang="en-US" sz="1600" dirty="0" err="1"/>
              <a:t>Comentario</a:t>
            </a:r>
            <a:r>
              <a:rPr lang="en-US" sz="1600" dirty="0"/>
              <a:t> </a:t>
            </a:r>
            <a:r>
              <a:rPr lang="en-US" sz="1600" dirty="0" err="1" smtClean="0"/>
              <a:t>Bíblico</a:t>
            </a:r>
            <a:r>
              <a:rPr lang="en-US" sz="1600" dirty="0" smtClean="0"/>
              <a:t> </a:t>
            </a:r>
            <a:r>
              <a:rPr lang="en-US" sz="1600" dirty="0"/>
              <a:t>de William MacDonald: </a:t>
            </a:r>
            <a:r>
              <a:rPr lang="en-US" sz="1600" dirty="0" err="1"/>
              <a:t>Antiguo</a:t>
            </a:r>
            <a:r>
              <a:rPr lang="en-US" sz="1600" dirty="0"/>
              <a:t> </a:t>
            </a:r>
            <a:r>
              <a:rPr lang="en-US" sz="1600" dirty="0" err="1"/>
              <a:t>Testamento</a:t>
            </a:r>
            <a:r>
              <a:rPr lang="en-US" sz="1600" dirty="0"/>
              <a:t> y Nuevo </a:t>
            </a:r>
            <a:r>
              <a:rPr lang="en-US" sz="1600" dirty="0" err="1"/>
              <a:t>Testamento</a:t>
            </a:r>
            <a:r>
              <a:rPr lang="en-US" sz="1600" dirty="0"/>
              <a:t>. </a:t>
            </a:r>
            <a:r>
              <a:rPr lang="en-US" sz="1600" dirty="0" err="1"/>
              <a:t>Viladecavalls</a:t>
            </a:r>
            <a:r>
              <a:rPr lang="en-US" sz="1600" dirty="0"/>
              <a:t> (Barcelona), </a:t>
            </a:r>
            <a:r>
              <a:rPr lang="en-US" sz="1600" dirty="0" err="1" smtClean="0"/>
              <a:t>España</a:t>
            </a:r>
            <a:r>
              <a:rPr lang="en-US" sz="1600" dirty="0"/>
              <a:t>: Editorial CLIE, 2004. </a:t>
            </a:r>
            <a:r>
              <a:rPr lang="en-US" sz="1600" dirty="0" smtClean="0"/>
              <a:t>Print.</a:t>
            </a:r>
          </a:p>
          <a:p>
            <a:pPr marL="342900" lvl="1" indent="-342900">
              <a:lnSpc>
                <a:spcPct val="90000"/>
              </a:lnSpc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ES" sz="1600" dirty="0" err="1" smtClean="0"/>
              <a:t>Orth</a:t>
            </a:r>
            <a:r>
              <a:rPr lang="es-ES" sz="1600" dirty="0"/>
              <a:t>, Stanford. Estudios </a:t>
            </a:r>
            <a:r>
              <a:rPr lang="es-ES" sz="1600" dirty="0" err="1"/>
              <a:t>Bı́blicos</a:t>
            </a:r>
            <a:r>
              <a:rPr lang="es-ES" sz="1600" dirty="0"/>
              <a:t> ELA: Remando contra la corriente (1ra Pedro). Puebla, Pue., </a:t>
            </a:r>
            <a:r>
              <a:rPr lang="es-ES" sz="1600" dirty="0" err="1"/>
              <a:t>México</a:t>
            </a:r>
            <a:r>
              <a:rPr lang="es-ES" sz="1600" dirty="0"/>
              <a:t>: Ediciones Las </a:t>
            </a:r>
            <a:r>
              <a:rPr lang="es-ES" sz="1600" dirty="0" err="1"/>
              <a:t>Américas</a:t>
            </a:r>
            <a:r>
              <a:rPr lang="es-ES" sz="1600" dirty="0"/>
              <a:t>, A. C., 1991. </a:t>
            </a:r>
            <a:r>
              <a:rPr lang="es-ES" sz="1600" dirty="0" err="1"/>
              <a:t>Print</a:t>
            </a:r>
            <a:r>
              <a:rPr lang="es-ES" sz="1600" dirty="0"/>
              <a:t>.</a:t>
            </a:r>
            <a:endParaRPr lang="en-US" sz="1600" dirty="0" smtClean="0"/>
          </a:p>
          <a:p>
            <a:pPr marL="342900" lvl="1" indent="-342900">
              <a:lnSpc>
                <a:spcPct val="90000"/>
              </a:lnSpc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PR" sz="1600" dirty="0" smtClean="0">
                <a:hlinkClick r:id="rId2"/>
              </a:rPr>
              <a:t>http</a:t>
            </a:r>
            <a:r>
              <a:rPr lang="es-PR" sz="1600" dirty="0">
                <a:hlinkClick r:id="rId2"/>
              </a:rPr>
              <a:t>://blog.lifeway.com/eblifewayadultos</a:t>
            </a:r>
            <a:r>
              <a:rPr lang="es-PR" sz="1600" dirty="0" smtClean="0">
                <a:hlinkClick r:id="rId2"/>
              </a:rPr>
              <a:t>/</a:t>
            </a:r>
            <a:endParaRPr lang="es-PR" sz="1600" dirty="0" smtClean="0"/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s-PR" sz="1600" dirty="0">
                <a:hlinkClick r:id="rId3"/>
              </a:rPr>
              <a:t>http://</a:t>
            </a:r>
            <a:r>
              <a:rPr lang="es-PR" sz="1600" dirty="0" smtClean="0">
                <a:hlinkClick r:id="rId3"/>
              </a:rPr>
              <a:t>distantshores.org/resources/illustrations/sweet-publishing</a:t>
            </a:r>
            <a:r>
              <a:rPr lang="es-PR" sz="1600" dirty="0"/>
              <a:t> </a:t>
            </a:r>
            <a:r>
              <a:rPr lang="es-ES" sz="1600" dirty="0" smtClean="0"/>
              <a:t>(imágenes bíblicas).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st-takla.org/Gallery/Bible/Illustrations.html</a:t>
            </a:r>
            <a:r>
              <a:rPr lang="en-US" sz="1600" dirty="0" smtClean="0"/>
              <a:t> </a:t>
            </a:r>
            <a:r>
              <a:rPr lang="es-ES" sz="1600" dirty="0" smtClean="0">
                <a:latin typeface="+mj-lt"/>
              </a:rPr>
              <a:t>(imágenes bíblicas).</a:t>
            </a:r>
            <a:endParaRPr lang="en-US" sz="1600" dirty="0"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endParaRPr lang="es-PR" sz="1600" dirty="0" smtClean="0"/>
          </a:p>
        </p:txBody>
      </p:sp>
      <p:pic>
        <p:nvPicPr>
          <p:cNvPr id="29700" name="Picture 4" descr="dov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20000" y="381000"/>
            <a:ext cx="1143000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n-US" dirty="0"/>
              <a:t>El </a:t>
            </a:r>
            <a:r>
              <a:rPr lang="es-PR" dirty="0" smtClean="0"/>
              <a:t>asunto</a:t>
            </a:r>
            <a:endParaRPr lang="es-PR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5105400" cy="4643438"/>
          </a:xfrm>
          <a:solidFill>
            <a:schemeClr val="bg1"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es-ES" sz="3600" dirty="0"/>
              <a:t>Nuestra fe se enfoca en una esperanza segura.</a:t>
            </a:r>
            <a:endParaRPr lang="es-PR" sz="3600" dirty="0"/>
          </a:p>
        </p:txBody>
      </p:sp>
      <p:pic>
        <p:nvPicPr>
          <p:cNvPr id="6" name="Picture 5" descr="j040014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38800" y="2212848"/>
            <a:ext cx="2615481" cy="39213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571500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17849" y="304800"/>
            <a:ext cx="8153399" cy="571500"/>
          </a:xfrm>
          <a:solidFill>
            <a:schemeClr val="bg1">
              <a:lumMod val="95000"/>
              <a:lumOff val="5000"/>
              <a:alpha val="65000"/>
            </a:schemeClr>
          </a:solidFill>
          <a:ln/>
        </p:spPr>
        <p:txBody>
          <a:bodyPr anchor="ctr">
            <a:noAutofit/>
          </a:bodyPr>
          <a:lstStyle/>
          <a:p>
            <a:pPr algn="ctr"/>
            <a:r>
              <a:rPr lang="es-PR" dirty="0" smtClean="0">
                <a:solidFill>
                  <a:schemeClr val="tx1"/>
                </a:solidFill>
              </a:rPr>
              <a:t>Próximo Estudio Dominical</a:t>
            </a:r>
            <a:endParaRPr lang="es-PR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17849" y="1028700"/>
            <a:ext cx="8153400" cy="5448300"/>
          </a:xfrm>
          <a:solidFill>
            <a:schemeClr val="bg1">
              <a:lumMod val="95000"/>
              <a:lumOff val="5000"/>
              <a:alpha val="65000"/>
            </a:schemeClr>
          </a:solidFill>
          <a:ln/>
        </p:spPr>
        <p:txBody>
          <a:bodyPr anchor="ctr">
            <a:noAutofit/>
          </a:bodyPr>
          <a:lstStyle/>
          <a:p>
            <a:pPr marL="166688" lvl="0" indent="0" algn="ctr" fontAlgn="auto">
              <a:spcAft>
                <a:spcPts val="1200"/>
              </a:spcAft>
              <a:buNone/>
              <a:defRPr/>
            </a:pPr>
            <a:r>
              <a:rPr lang="es-PR" sz="4400" dirty="0" smtClean="0"/>
              <a:t>Verano </a:t>
            </a:r>
            <a:r>
              <a:rPr lang="es-PR" sz="4400" kern="1200" dirty="0" smtClean="0"/>
              <a:t>2015/Tema</a:t>
            </a:r>
            <a:r>
              <a:rPr lang="es-PR" sz="4400" dirty="0" smtClean="0"/>
              <a:t>: </a:t>
            </a:r>
            <a:r>
              <a:rPr lang="es-PR" sz="4400" cap="small" dirty="0" smtClean="0"/>
              <a:t>Fe resistente: Cómo permanecer firmes en medio del sufrimiento</a:t>
            </a:r>
            <a:endParaRPr lang="es-PR" sz="4400" kern="1200" cap="small" dirty="0"/>
          </a:p>
          <a:p>
            <a:pPr marL="401638" indent="-234950" algn="ctr">
              <a:spcAft>
                <a:spcPts val="600"/>
              </a:spcAft>
              <a:buNone/>
            </a:pPr>
            <a:r>
              <a:rPr lang="es-PR" sz="4000" cap="small" dirty="0" smtClean="0"/>
              <a:t>Sesión 2:</a:t>
            </a:r>
            <a:r>
              <a:rPr lang="en-US" sz="4000" cap="small" dirty="0" smtClean="0"/>
              <a:t> </a:t>
            </a:r>
            <a:r>
              <a:rPr lang="es-PR" sz="4000" cap="small" dirty="0" smtClean="0"/>
              <a:t>Fe activa</a:t>
            </a:r>
          </a:p>
          <a:p>
            <a:pPr marL="401638" indent="-234950" algn="ctr">
              <a:spcAft>
                <a:spcPts val="600"/>
              </a:spcAft>
              <a:buNone/>
            </a:pPr>
            <a:r>
              <a:rPr lang="es-PR" sz="4000" kern="1200" dirty="0" smtClean="0"/>
              <a:t>26 </a:t>
            </a:r>
            <a:r>
              <a:rPr lang="es-PR" sz="4000" kern="1200" dirty="0"/>
              <a:t>de </a:t>
            </a:r>
            <a:r>
              <a:rPr lang="es-PR" sz="4000" dirty="0" smtClean="0"/>
              <a:t>julio </a:t>
            </a:r>
            <a:r>
              <a:rPr lang="es-PR" sz="4000" kern="1200" dirty="0"/>
              <a:t>de </a:t>
            </a:r>
            <a:r>
              <a:rPr lang="es-PR" sz="4000" kern="1200" dirty="0" smtClean="0"/>
              <a:t>2015</a:t>
            </a:r>
            <a:endParaRPr lang="es-PR" sz="2800" kern="1200" dirty="0"/>
          </a:p>
          <a:p>
            <a:pPr marL="401638" indent="-234950" algn="ctr">
              <a:buNone/>
            </a:pPr>
            <a:r>
              <a:rPr lang="es-PR" dirty="0" smtClean="0"/>
              <a:t>Leer </a:t>
            </a:r>
            <a:r>
              <a:rPr lang="es-PR" dirty="0"/>
              <a:t>y meditar en</a:t>
            </a:r>
            <a:r>
              <a:rPr lang="es-PR" dirty="0" smtClean="0"/>
              <a:t>:</a:t>
            </a:r>
          </a:p>
          <a:p>
            <a:pPr marL="401638" indent="-234950" algn="ctr">
              <a:buNone/>
            </a:pPr>
            <a:r>
              <a:rPr lang="es-PR" dirty="0" smtClean="0"/>
              <a:t>(</a:t>
            </a:r>
            <a:r>
              <a:rPr lang="en-US" dirty="0" smtClean="0"/>
              <a:t>1 Pedro 1:14-19, 22-25</a:t>
            </a:r>
            <a:r>
              <a:rPr lang="es-PR" dirty="0" smtClean="0"/>
              <a:t>)</a:t>
            </a:r>
            <a:endParaRPr lang="es-PR" dirty="0"/>
          </a:p>
        </p:txBody>
      </p:sp>
      <p:sp>
        <p:nvSpPr>
          <p:cNvPr id="11266" name="AutoShape 2" descr="data:image/jpeg;base64,/9j/4AAQSkZJRgABAQAAAQABAAD/2wCEAAkGBhQSERUUExQVFRUUGBcaFxcYGBcaHRcdGBgbHRgYGxgXHSYfHB0jGhkYHy8gIycpLCwsGh4xNTAqNSYrLCkBCQoKDgwOGg8PGi4lHyQ0NCwsLDQsLCwtLCwsLCwsLCksLCwsLCwsLCwsLCwsLCwsLCwsLCwsLCwsLCwsLCwsLP/AABEIALEBHAMBIgACEQEDEQH/xAAbAAACAgMBAAAAAAAAAAAAAAAEBQMGAAECB//EAEAQAAECAwUFBgMGBQQCAwAAAAECEQADIQQFEjFBIlFhcYEGEzKRobHB0fAjM0JicuEUUoKy8QdDkqIVUyTC0v/EABoBAAIDAQEAAAAAAAAAAAAAAAMEAQIFAAb/xAAwEQACAQMDAgUDAwQDAAAAAAABAgADESEEEjEiQRMyUXHwYZGxgcHRM0Lh8QUUI//aAAwDAQACEQMRAD8ArFmu1z6xzaZAKj+URYlWTAgfmELJlmz4mMYL3M0YmXIZJVlCa8gyVb1Mke5i022zAgJ6/AfGEdtsZWspSHCNeJz+XSLoLG8oxxA5FhSkD2glKQHLaZRpKyMwAeOjRxM2jUkxBJJzJxaDT1AOAHeBU2boIKmpwvlEa5ZOesHU2EqSBOTseFLnjr9PHCpaioK1O+CEWA6mD5NiAAcbI13xBcDiRzEc2yYiG6kCIF2Mnjxi1SLFSmWkTz7IlKNqj1A1PSLLWaVKiU6TZA+1E6bHtoYMCRU68t8OpyQHVhSniWfoIX2MJVOTmolWf+YIHZsyhtHNms7IDaN7x2gbLbjDyVYA1G0945VdNCevn/iIWg5F7SPEUYvIEjaSfqsNZVkoW3vHf/jgUpPIdTBkuyU4FvaCeA/eU8VfWLJtl2YimWdS2bWHS7OMnevoREtkkMkaNT0ifAI5neKIrTdyjnlSgiCfdCQXq5bWLF3JiH+Gdni4orwRBmoeRKLet1pMtaWO/kaVimm7yk5Yhy+Eer2+yUUOcUmdZmUaaxp6fTI6EWsYnV1DI0QOAAQkHe58gKuzDo8QTLNk0Op93ajrT1EZLsDJcVGo+IEI16T0DYxujVWqMREUEZxLZZ6pZxJPMbxuMNLXZKUZoX/wnCFw4YZjNrcQ4SgrDMlHCWqnR9afDyiC2KxFIAwzH30PWObI8vPI5/OJr2szsc6O4yIq1ekCGHt9ofzLjnvJLbMC8KlpUspDKenhOQbLFXjWLBZ+zqZKjNR9zOl0BrhxMa8G3xzc8yUuxlyMYzc6wLZO0M6RLKDhVLdkJU78QDurr8oXuzXQYtiXZAeoRXabvVZ1bKsSXpvD5PDWXeKSEF2JLEbuPLjGXonEgWiWQAn8Ct5pT8wOnOFllmEL8I2mxcBqBwOnKCnqFzzBLYS0YKYd2XEbvrdEJSYNTZqj+XDQ7+Z5e0RzpbnNv21gQOLy1ry43myQSfwppz/yYVpQShW5IHwf1eC78nbAf8SvRLn3aO7uA7ovpX4mKgy8QXmrDqxOwng2ZhXKlYVajKpB9jB06bjmuk+FwOZ8R6qLdIOVIUQywN/qIvB2vEtvsWIFZYMHI31AeEs0udwi035MZExv5QP+yQfjFaEqjvU5CKyDiD9x6wRIsxBHHKCpVnc10HODJNmpssW9OMVuWxJtYXghl4a0caGOJZUssp/rhBc2SCabW8jWJES30ZgN3Utxi4SUvOrHLzGJSQPrSAbytiUnCnaV7cTEtptLAhFT9ecQybAVjIAb9TvMNUqLOdqiBqVVQXJipVmXMIc4j6B4eXRc4ExJLOIMs9lCcvPfDG7ZX2nn7RtUtCtNdz5MyX1hdtqYEbosoCeVY6/hqEb4Ilpcn60ieXLcRJGBCAwUWdgBy9InErZjsoo/1WO0ZEfWUBqDqxCp5cwdUir/AKfr0ggIbq0aKT5iCJUl8s6RUi8kSJIpzjZk0aGabtAIClJSVZAkAnkCaxHbLIUlj9NFAQeJYqRzEFskfXSKVbbMyzHoFtlxUb0kbUaejOSJnawdIIiYSI7ky20cfGCxJjsSWhutSWqu1hEaNZqbbliv+DcmmdR8RA67sb6zh4mWXccInNlChHmtTpWonPHrPR6fULWGOZVF2AHPJ6603wRZ7nYHvPAk0/Mz+lXhrabM3KNzgUpTiqpgyN24q+UZta6jmaFIXMQIu9Eo4yKnwy9OClD4fQyWhClkzTmksToeG75xPbLPMTMOzjL5hz7CAU2JalgLcAkAliGD1Z4qLnLGGJAFgMQVVkORLj8qgoeWcG3auWkLSVOSU4aGjE04Z8oscm5pWAgJG793OvyiIXOEy8SRkS6dGB+DxJq3EFtzDLrWwwHI5PoflBabKku4DgtAUoFgdX+vhDGUkKSDAUYjEuRDr4luUp3JJ8zX2jfehNnmnXAs8mFI3fswpmpb+Vj1P+YUdop2CQQNSB0d/hFA3UJcjpi+6kZ8CGiySUbCSc2c8KOPeK7cxq+9h1/w8WFSjgBGfoKAQUG8Ha0SdpxhlpGq1B+Qc+5EIJKK8soIvO8lTZhKi4S4TwG/rnHFnS54PF7XgiZKmYaga5mCLPKUnM0LU37gBBCLPhDipP1WCQkAOdpR9OUXC+kr7zlaWGTPp9cIS2yaScCSWGbanUQ3ng5JO0ddwjUqQEhhGnpNCa3UTYRDVataXSMmAWOwHDUM/wBc4ZISAAI20doRG9Q0yUR0zErah6xzMaD7uG1zFYECRB9gYqbhF6vlkUvMI5sst/rhBKQzxHKQxDcPaOkqz6xn8zT4mDLk0dyRQ9I4A2YkRTEd8DYdUuDiamDLrB10J2w8AqOXWCLLOw13VMCcYIhF5lX7RXWlc2YqYsmapRA3JI0Z9KRZLita5lhkmacS04klWb4SQC5zLMH4RUu2N/Y5zyQUhhiVh8aqgt0wirO0BXT2pnykIlsDLAdlAUJJKtXbXrGVRulS7GalYb0sol2tQcU0Hxit3lJ2nhpdV7pngjwrFSl9+o4e0D29IePQaVhuuOJhalDtIMTiVpGGzNBRQ9Y5JjTJmUFkHdxoDDU5OH4PBCsngZawpJBpiHuP3hauquhUxmgSjhhNTgQaZjWALZZC2NOtFA1Y/vnBd2zCtBc1TQ/COpamNfCqiuG48xHlalO/aemRyJFY7o2EkucQBdz1yO+B59gIXLIJwuHBPFiPWHd1r2VS1Zyz/wBVGhHn7RJeNmow0OIdKtANohbzRsrOwzaIpSc9zn1zhlMFH5wMgOF/VDFNsm8T2NYFOvTIxOm04XHGBZiSmYN2JQ8zDGXYnFaxXbL3hfaT70cAk86qhNf21LSBvc8glR+MOL+8aX3D4wDbrO8niVh+oMLA9QhLdM5skpIloYV15mr+sR37bu7kAfimOG4BnPw6wysVjxAdNfrhCHttKAmy07kZbnUYZpwNTEQoQ7QxkycQppEFnQH+usPbFZXSwgwF4CRyEE01ju12hEvZ8Uwjw7ucA2m9mKkyc8ivdvw/OBJEllFy5ap89YYAtKExnKUWCjmoB/KJBG8DAcGjK6R7BFCqAJ5JmLMSZ1hPOOk+saA5nlGIMWtKyR98MbsVtGARkxeGd0pAUrVm61gNXymHo+cR1KR8I4b3jqUaxtIpzMZ/aafebWNlo7Sih5Qwl3YCnEtQQneSB7xKu6wUEy1BY4EH2gPiLCbDEwHsYFvKeyUpzx1ObUbPhV+ggqYlukJO1SgEy3LAhhzUpKfZ4HqelSYbS5eKL3Uxr3R3GXMSD/xLwNZbtSuV3hmkKJZIUaFqfhPsId2ywInSghLBYDpOTNlUZAjSE97WyXZZPdpImrU5USMnAq2n4eJjCFXfxNnb6wCUuZInAhLKBzCiQ2ZFdCNM4tdonhSUrGSgCOsUfvFMkA1qz7wS3oW6xYrhtJVZw9GURwD7TV4qjW/42qd9plf8hTGy8KK2jaqxwJgdnH1ujFTgejdXD04MRHoty3tPP7GsSRObVMIFH3v8IWmbVgdQRwyrE1tt6QUjEK5h4Wiel2cGmYbPj84z9TUs3MdoJdciEWeeUTCdFGv9WUMLSsDkaQinTgCavyr0hlZraForUt7a+TRjuRuNprJcAXhSV0CgWUgMfzIPyPw3Q9tUwEApyaF1wWdJxk6EAcH+hB9vSyXGmkKEZMaXIElnJ8LbvcRFZZFVR2me4Qdwr5RrvfEeB9opJiSdJBXLbLvCegc/CGRmtoejQLZB9okflPygoWUmIEsYVfEjaRR3SQehP/6gO3pwhXHu28s/SG17pqD+ryLQmtxpzb0BaM/vGe0Pu1SEpauIeVXin9rJmK1F9EpHpDmdeol7RFAkO2b5RTbZeSpsxa1ZqU7bgdOkOUbxetaMbAxPABzBN43vgQZSDtHxqGgP4RCe1W4ykoSnxLqTuGgEdXZapSVpM0FdKJH4ucNDpEW5hFmSxbfUNy/aCpCXVzUB6t8YsEi0CfKI/hpMoUZaqKBIphZqsCd2+K7ZZo7xD6zEP5gxem1zKuth7xyqSc2Lb2jkpyh3JmgOlbsDXduL74Fkl6FAYqNWcNlrlHohrj3ExDoAODFqZdIklpy4xY1WZBQ7AjyI5ceELLRdzMUqCuGSn5ZGDJrKZw2IF9FUGVzB0CGV2Jz6QD3RdiOfyg271Z8/nF3dXXpMrTRlbIjaXBt3WbEpOocwFJiO8b8/hkMis5qbpb/iPHUJ84QfAmgvrAu0V4KtFsVKRUST3csDLEKKV/yxEncgQ+7Od7LmSgsoIXiScLvsoUqr51Q/DrCnsZdmBK5ynJDucySzqPEu484M7KXsbRPnT1JwJkju5aTmXJK1K/MWSOAJjJd2apsQ4EfpooTe3Jhd5SwJquZim/6hS3lIA0c+QMWyfMxLKjqTFf7aSXlJPBQb+l394c1HkgtMf/SVWw9oFKlpBKgapfSmeWTwDfk1KmUCCVJLtwKR7NE1zynlEM5OJudfmY6l3AZiDMchI2SMNWFSakbowVQBria2/FjBbrKZhBOMKQxGDC5r4trQEDzi4XTZwoFRShJJpskPQOcJ8J0bKkU+03b3aUKqO9JwE0OFOGvByQ3AKi49mkvITUkgzA5f6o5iXUqLy1NgxtEvaC9piJgohW7EhJbc0I7XeE4rZaiSoBSmJCQ+WtSw9IO7TTFGaBjUQA+F6Jc0AAGbMTziuLxY2JLM7Od+6LU7jgy7oDyI2syguhjm1AI5wLLpk8T2k4kNrpAyOr6QmwWkEu3Zu0SWKcorIZWE0KgCw5nLWAbts3eTkIyClAE7t/pFtt1rEtFKJDgJAokDV8nNYIxCMAOYE0965jDslbXExJzBB9xDq0qBLc4qXZCYO8WAQQoEjoa/OLQuYHoY5mzF0XE4WoJFMh1ziG0oOB34+eXpEM2dnwiSfOoQeA8qRF5e1pBLU00fpNfL5wxFqam6FdlLrbcinUh4OQHc7zHSI1vbwUphWOr092hReKHS5yBSfVvjDq90DuS2evFi4ivz5mJKk7kjzFflGde5jQ4iLtbbAlMpAI2jiPRwB5uYra6TC3SMvKeVzVKegyfg0cz1OQ2efxaNSmm1QImx3MTJrb94Ac0pSPeHfZCzBSl0GJKaH/kSPaKsucVqJ1p7Vi9dnbAqShMw57WNOpCiUlPMAPzMdU6VF5VRc4jS3W5EhCFqBUCpQYVrgBHsroDvirYWWmmakkNoCQxflF8l3Ci1ySgkAviQvNOIAjLMeI0z5xVV3WZCsE7Z7teF/wCU0UOaSKjnxjqThc/eWZWfp+0cWaUszQVVl5bVaNlQwztrBDpDFwMKTQg50FIBtCAXGY3g7swSGOnGArvtiMJcrDHKh/eNa+LzOtmxjGfNNBUORnTnmPjE65ktfiajYSKEV3+UC2mf3gTQ4QXc6EcIms8orfCympkx84G0Kt5PYmUO8WCoEGnI0NOUGymUaCnPLmecA2dDAupiMkgjfB9hls+0XNf2MSmTKvgSQFEpC1jKWCa1qMh1Uwir2QmbMGKqiXPHeep94c9qJ2GUlIABmrbLQOSfPDAHZOVinuzgO56UHmX/AKYKzlV3GACbmCiW6wWcpRhdQGZHE1PJy8Z/BplkkBhTF0yJ9vKHUsJlhLgqWobKQzlmfPIBxXjBU2zpmJxBtQRvqxBbURnI4DXHM1agUrt7Ss9yDXF6RWO3ZKZIetVb9RnF9FxHEE94ly5qC7eXEc4A7X9lJSrLM2lGYhJUmoZyDskch6iG6lUFSIlTplXBnkViT9kHpUGnExf7fKRKsy0upsJBIDqJUjNvM56RRZ6ChIRmQE5Rce0g7uzywvcMXRKQRGTROTNF1ItPObVJUFpWSVaa6FqR6Ld9rkS7Cg/iw1qAXV4i5bIEluDVioWe095NIIAllNBmzcd5iRMtaEqCVLwqNAl2HFQESzA8yEUg3EDvOYhSyRiLtVnyDfCEKdqYogUyDxabpllBKZkskEkpmOHHAuag14j2GnXSy3S2F/5khuTmBhwt4yCzRcJDUPH0gKVMcKOlYbT7umFRZmajn5Qrm3PMQkklJAc0MTTZTyZdiRwIJKtBlqx6pqOkWS8CJkvYIwlBLpZnNahOW4uBFdTdU1aMQQSnUhtODufKG1z26XLs82WokKUQUgPtBmIpllrvg1RQbEciA8QqLes1MlpErYBwrTmKEE+IPEfZ6/VSFiVMP2aiwP8AKfkdfPfFhnWMS5MphQJy4kA/GKjbrIAS+WJYfgwq3UQHT1RUup4l61OyhhzLxOmVbiPeNzkkurRzFf7O3iZktAJ2kEJJ31ofKnSH9uWyTmWd+lY7aQxUwAIOROrt+9q1Q3kx+EFSUljzPvCG7bYVKTvCwPMAn39osEklnOtfOCSkeTcKkrSNUlvKsUK33kJaS5bRQfaVyDZGtdPKJZvaGYklkHgUnLz0hDa7MuatS5lNW37sqc4WRBfqjQDHiT3HZpNqJGDCsOUpxEBe4Mok55scjwLrLVL2gpKQkFtl/CRQitc613ww7OWhMmcmbMSoJS6aBwcIBUX4M5hNiTiLKOEKUyjqNHbXKG1B3t6f7kVQNg9YT2ck95aUuM1uejn2Eem2WSyW/Mr1U/xjz/slZwJ6C7lQUzCmIJIbeDXXOPS5aQoBSclAEdQzebiBag3fEWRSozIrqtHdKBDgMSqrJYLU5NaMBnEXaS+ZcxKpolnaQQl/xHApKFNpsq5skRUu195LFpMkKPdpEp0ijk7Rc655QzRaErszTC6WBLZh1s43NA6h2bfrHqFHcrHv2jq65aUWUYy5Z8TDa1A3uzAb24wqnWAiqAyVMfQZdfeE3aTtFhX3DFKJeHKjnMEcACCIay79Jk42R4aAEFzv4B25Vh3Tsyjq4Mz9QFY2HIjCx2gIQzOTUOlXWsMZNqAFCAeCjrzhdZLb3qASlzu3N9PG5tsQghKg/AafIQ4T9YoMRmUByfWnrDOyJoGo+rQgRaycgWejN5U1iy3bKCkDhlU04RZDOcXErPau0PPlJ/8AWhSuq3A9Ewx7N2MpwgFiRiVxdn8mhHf1rxWqYM6pQP6QE/3FUGXTbJgnlaA6EnCG89dMvSK6k9IEjTgeJPR7VcpmCWoLZSAQXyUlQGIEZjIEEcd9O7FNwKCVEDvMsLkBqDPe8B3RfCsA74YSoPtVSf0kH64Qwl3eFhK5ZolT4aFm0BJDDzhHBN15juQLNxO13esTDNG0w2W8iT03QLbUqJCVPUFRfXQe/oIZS5ygo0U38zUfXPTLyiaYkTG2Sd5GnKC7RbECWPeeUXglEtakKwAjJ2BbT0gS02lKykzJmIS8g40ycvF9vO47HOm/bCWopB2nGJDF2LU1NK5xSb7vGyyVFCES5pBLMKU3nTkH6Rl1aT02O04M0UqhxkcRRaZckqBEwDhiFYlRaUAMGP8AUKxBKNltOyuV3Mw5KQ+EnQEKJZ/owl7TXemWkhsjmzGoy9YCEBYLeMBsE2lgXMD0AG8boEtVqQkOoip0qSTkKRSZM0jSmUWbs9d+Kz2hZCCkMMSjUNUgbicQq2kMHThTdjeU8W+AJLJvaWtQSAUlQJAU1WzbPm0avWXhlEnAAeb9NIp16yO7mpDhRYEgPs1Lpqa5Z8Y6sTjCAHJJYQz/ANZR1LFvHbIMsl03sJWHF4FUOrD9OvLWGN5dl0lS5slSSnMgF2196xXrEcRpoSOo+Ahnd8wmempAWSnWrVrwLN1heoCpuMS1Nr9LC4jBZP8ACozOHZfkcI9AIql/GuHIlZ9UJp5mLsppcjCopCVFTEnIEnaypkG1MUG+ZjzMe9RI5MlvQRXQglyfeMaqwpWEl7Lz8M3DooeqWPs8XqYlpcyYQFJQn8RLOTQ0zbNtaR55YQUzwRkhT9P8CL7LvY9yZRlhYKiasOQ54hx0h2sOq/rM6mbRJckz7dNfvFP1H0Ytc93YHIRSbdOWJ+LDhKFA4RoxFPSLtY7UmanGDn6cDxibTm5lSTbUy8QWSToGcmFirymTFg+FDsEjjvMWO1qSmYkpSNpYSrEAWD6HlAd63PgmKCdDT3+UBsq8iMq7E2vJ7Z2bmTCkFQOFIbAzfaMWIoX0jJvZTu5RKS5BGIED0bhE12XglNol4yMRSgEbsKTn5iLkyZiyhOGqTTUFnH9phR3qLYDiNKVJvKbb7v7mzKAASrAte4uhBIViH4g1N3rCazf6gzZcnuwHmB2mE+F/xM3iryesMu197CfJUUkgIICRvdgTyYtFEQjaHGHtLTul35vEtQ13G2NDPUoFcxRUtUxJJOZZJ/aHF2TnK0/hMuWkjgVpCj5EwqtklsG5a1AcwkD3MSXPb8ExWIOlQY9CCP7YmoNy3HzP+I/SIVtp+Y/zIe0kzHMRqoJwYt/drWgGu9KUw1lWb7ETEzEDErCUuCoUBLsMnBD/AEQbJZUTUBSwcTqY1o6ifOph8iwCXKEzPE/FiN8Q9UKAo7TONItdj3hFxSVBgZpQFqAdtSKcBTTODrNdyhaJ0pZwqlNV3xulwovXDlWK0m24CErUcJfClQcDF4qCodhXhBt8dqJQUhcknEZK5Skg1Thfu1EngsjoIgGoxxOKIgzJDfcxMwpcpFOoORcQUL1XhBK5gBcVUoA8qwm7JWx5gM4YxKDpUagu2EHlWLub+72WFKSgyjixBQSQ6SQaqcUoYafVeEwXb7xJdN4gLX9pV5anJ6V5qeHvZqccCwDtYnboNOJEVu8bzlY1dyGlqIYO4BIqAdz5bnaIpFsUlSVJJSXzprn7QTUncgaAoC1XbPTrPbyZeAEOmqQoAggO2yqjjIjc8M7N2qky0Eju5S1eJkgAcm9vePJLR29nJVspl0oQUkhXGpoeUQG3Tpq0zZm0KHCGDDcEtxEJC65mltvievjtNaFVQs4TqtKXI4JI9/8AOG/JpZK5qllQyolNTQMlnADnjFalXoXTvKQW51U3IexhRel+qQZb0YCu8MzQoXqObE4jIpoo4hnaa+FEJQghMtT0H4qkVPQUoIraFDN3HmPlEk6WFPMKR9yVMwO0p0hXNyIDtdtTkvMUQEgB+oDUbXfEhPSTcQixWgGZ4vC5G45BvXdE18WhEzOopq1fMQkUFEhg2uyou3OCL4kd2l0rVmR4jxPvEGmN4zCIbA4h103VIXOQFHClwS5DEJ2iK7wGh5ed5maTLkSwlClS0AJIoC4BCQGHi9IrXZGwzJ051JxSpe1MYByKskcVNluBi33csWazz5qUBOJakJcVABYBuZ/6xFYlME3gwQTcSrdo+y6EzVpSaywASKnIFRrnX4wpn3KuUgrQsKASTUEFtd49RDczftFVLkkqq7mm/nAN+XqjAqTXG6WpRs8+VGgtJ6hIXkftKuFIJMy7iEShvDB95Z1e4ht2cunvpwU5SmSxJGZO4H3/AHiv2Y4ihDhiUgniSBF7uuUnE0t0JQnEjqQHVvfX4RSsSvuZFJN2ewibtLaQqaEhJWlFE1AHomvN/KKrfcs0FHBJVwKgadAwixWi51rmrYYSSSRoK5k7uOuUKb3sQlhSDmksTxBAJ9RF6DKrACFrjoIMUT7Qzb1JSo84slz2zHKSXqmh6fsRFTnAsh9yh5ZQz7NWwBSknUOOYz9PaH6i9NxMwHM9Cvi4e8XiAw4kOvLZwhy2+KZPmnEWoDVhpF2nXziseIVXgCTXwsa+bf8AaPO5lpKiTvhenGCcS83nY0d2E8XfoX6ufSOJ00AKURiUEuX30A9xEiLQ6iVDZAfrqH5AxDbQFuoDCFIAb+tLelY5rcGSDzaJptnlKImIPdrS+J3Lk5F4YWC2GRKTaEEqmYlJrqWLHflpB1msksABKQ5oSYnVdyCvCSA+4ZHKF3N/aGQkCUmfdRFlXMWSHUlKE7ziBUo8APU8IryiyjwJj0ztNYh/CTkkjHJAy1GNNR0f1jzueoHMMTrx3w7Qe4zAMluIdeduTMkySg1SqYojcdj94JXZQQ6M57NwB8XrTzhNYSnEy6DIn4xeuzlypUaEHAlgXepyHlXqIX1DrQX2+fmaekHiBna3zEX2dKZKFS2dUtSn5pLH1EM7hnomI7uaWQ5Uls3cU94R3/aFy7TMAwscJqB+JIJqeLx32dWSQpRDuS2TB2p1gDJ0eJ65i5bJWOJPZ0KmzFYUELKsBJJKQQw0bWMn/wCmaEp72ZaMIAclgGYbyYaWO0jEofylvT00MK1WpdtmhONkSllIT/MQWKzvL0H7wFK1UEkNYCUamr2BEnu7szLAIlrIBqVKGbHcNPWG87sMmdIEvvyEBePClLE50dR45NoIV3bfxlTigh1IcFxuPHRq9RFksF8y1zinECk+HRqO3QiIV2DbmOZLILWXiKJn+kkohJRaV92WdJSgl9z8+ENrWJV3yh3aUqoCQycS3WAcRU4yc7qaQzlW8dxaFDaSgFQD5MkKNdwqekeP3n2y7y1hYcy0qo71GrjdnSGj4te1jcCLKtOkci0n7aWWQm0kyFN3hSTKwlPdlQBOZIYkuwyeB7Te3cpFApRoQ+Q+mhZf95pn2uZNS+FRGHPJKQkZ8oCxga1Of0YeFLC7pXxLgyyWHtg6kYg2EMSDnSH1jvqStIxKQ+5R+YjzZUYmJbTKcjEqKzcGekWmdLIWUM2FKQEq2cySwenLhAF4WJJs+IeNKnFd30TCO73IloTUqOW8ksM+cWG1dlrXLCyZSlAhzgwrYckEqAoakaQoV2tiH3Yg1nTiYhwDuoWNc+cG2m7DMSHxEPXJ/IQkua8UspJUBhdlcDkfP3g03m6XM2p5fQgLowbEYDgiMH7mTOwlSQe7SzFziJCsvyuH3Exxf/aBMuTLRKS8rFiEt3bOoVWjnLfuhXMtgUC68RYNVzwzzIf1ja7rVLTtpIKyDhUGLNm2bPwfKICC43/b1kMek2g0q8cZUrJy7fXAQOqeBMmzGClJwBIIepFSxpQD1jmbOCXBYEmoH4R8zD+y3nLlWdCRLJnKStRo4VjYEUqNB0O+Dt0ZC3vj59MWg6a7zYm0VCZLK5cyYMCVOVpRq2idxNOTxZey15Gcu0KIZ0BhucqIisTb0fNIOKqhQcWDvlgB66RaezVrlLUsoDKUE4qUplTLXSBai4pkkfLyQbOADiOJdpxO3+4PJQDkdaRVu1FlxBcwaCWvoTgV6hJ6xNYrxLqSS5QX6g/5HXhHd/n/AONMI0BTzSplJ8iE+cLUQUqi8aqr0GUy85YCEF6uQBwClOfYQJd0/AtKtxry1+Mat74/r619YGxR6BV6bTDdrNPSbLIBkzCSwwrcaUwN6qgCVdiQkYszXoTT0aMuu2BVhZ6qUEHjVJPpLfrBIsp0Lf8AIe0ZwBFxGriwlssuAzVJoQUDV6uxryOUB2+YP4aXhbxYTvBSCPcCEUntHMlhkAAMKMD9GAF3youVFROIqA0dWZeKDMuSBGFntZZRcOC4HPMexiO3WxSsMxCwmjMdcznpuiuSbYXLqqatxO7rE9stIQkv+Bgkb1ZnoB7xJpndCU2BGeJJ3s62LolSyaMCANmrHFm0AWm5lAgrcAvlwLEPk4INOEHXPblKIUghCnUp9A1SX5CJbD2mQqdgMv7JSi6XdgoYVEcWq+8H+YxfdUUkKMCXUU2A3Hnj6xZKudMxSUhSiSau1OD5PoHasejXDZES5ae7bZo7FKgdQtByPGEN2TEhZkzQkzU7IUcljiRUFhnkQz1qWlnUqSoggkGpAWFEsKauAxjN1tRqg2X9vrHqdIISQOZXO3k9P8VwUhP/AFJGnIQmuq0Ll4VlJ7twkqamcOL8tQtC+8ASlKEsAak1cmFV2GbMlKQA6cQ8gXwjy9Y0KOKAVhxYGI1QRUx+kcrvIpnWhSDQJCqjUIy8xCm6r77spIoQXJ10djxcnnE93lK8alnaxKVMBDANRIY7gVQokWsCUtGBwTsqIqmoYvnlSLpSWxW3oP2gzUKkH1vLDfdtAtSVA0mIQp+LEEcqe0A22ZOTMVNSCnENmoyCWJfixPWBysTlJJfDLTgpnUkv5loMsipKVpwq/BOBYH/1LbPiYgLsAFs2scQgNwSOO0Y2ntBaJdjCwoNOC5JAfLAl1bqpU3R4pHdUzHKsWxaJirLKQhBmfaTXQEl0bEoJJpkR8YVWy65qBjmyZiU72LDrX1g1BlQbR6/MRatT3G5Pz3ilmjRMMPsyzUDVprHKrEmrEcK1hjxB3gjQP9pECDaxtCXgtN3KI8J5sY7Rd688C23sc+kcai+sgUm7zqUsgow/gyb0j0q7u2JkKSDixYQlTqo2WEPmXUTwrHnNhsMxcxCGIxqArk5LV849Mm3bLNqJmMpIJoKAvk/DKM7VOFIjSreedX/bkrtU0pSAnvFEAab23B3iKwqM1aZaUhSlKATzMepXj2DsM1SiAUrUH2VEejtC9N1yrLMBTLSFAbKkgOQQxAf8TecVfVqEsASZKIS3MKuXspLsqe8X9pMSHc5JLHwg8WDwg7azxOWgpZaQnkQQcwfIEVqI57Q9qJi0KRR0tibZYjIkKqK7QIqCSNxNTtGB2xnEwUouwUTVmyFOGZgGmoOW8Rzn59oVzbEFmSgEnJ6insIPn2J5feEMcilTMNx5ndCdY2iMho/pDiwWwrlYCMSkaVqmm6rggem6NaoCoBEWpsrEi0XKBSug4U40Leohnct7rkl0JGTKBLOyiRyIFNYVieELcg0OXnvHvDiy93NDoKUrfwrAY89/SK1rbbMLiVS27B47TUi1LxrnBISh67TuTmMg7O53Q2ReQm2afhyCFDoBUdHS36YSW2w2kkihGTJIbLQFoy4iqUsonJKUTQUu1HIYVy1Ihd6asu4EXFuPpDGsb7Te3qREtotBWX8oiSHLRNbbKZcxSDUpJDjXj1ziCNNbWxMs3vmNrsnFFMYwu9dDk/lDWf2lMsgUUCAQa69d8VcrowjJi3gRpAm5hPEsLCXX/wASsAKLFJNCK65F8ucGWRSFOiUkEpzJALPufMwPPlzBLxFYLHZS2ZzHPnC6xTJgWcQwl8Slc+XD2jNtcXvHhgwW9LmXLdQOJ82FRWrj5Qqn2orDKfxZ6Vzp0EXO1TBMS+Mgl6nXT6aK9a0hDoUkkaKBDF+PWGaVW/IzA1F2g2OJq0WlIlkSyBQJbnmPJ4XplkkEGr/VY3ZrDiWBmPrdDeZcewlUgnGzlIOLENW4jd8oJuWni/PzMsu5xcjAjCy24jCZypTJBHeA7bAUDs5LUBzZuEc2q1TJu1KpJyCHz0dZGZ1qYX3faEgATJaVKBqTm2gPGOrfagAO7cJL4gk72yoG/eE/C68D+I94vTk/zCZUhKmGWT7QAB847uGZKloKJigkpUSkk+IUyiCT2fmllywkg5EqT8KQfZ7sUCUzhtNQ4v7QmkVqFdpG6/5kbiWBtaRTSlWNSXAUkgukgKbd0LcwN0RdnrInuMQlrUsvUBhm3iNHZqQfZZxQo40haWbMlQ0o9IZIEtFmlYR3c1GNMwUTjSVYpamS+0ASk5Fm3QMudhUfT/U5lAcGJLFdjCejDmqUpQJqEKJCXIqGWwf8wg20LlyTJZKcKV7QlsV1SUkhOamxE9I5u1ak2qXOV4FAhaSQAtBzSakl+VC3CMtUvu5iiia+JwllBwHOEKUNWzjn6jcn9P0tIQWFoxlJUFzk4jiCUzgp0stKUBCk+ScWTbPGDrFa0sSSCkghQOJXVwlgOEA2G8UoAWqUFL8JUAMR0O0aF+Y5Q3XbpIAKtlxkoV5MMuUJvm2PpLFSJVLz7NlC+8kSyqWrNIZkneGNQd2kAWSwYlt3ZCicjn6iPSbLcPepC0qUEq0Sx6HFkeUDXnZhKWgMXG1tMaZEP19oYWtU29X3lBYYlam2SYCBhXXPZLdf8xGixTFTO7BWkaumlcyH14esWmbegOEBO6tIjnXg6nSAGz47/j5QIFhLboFLu6XIlk9yZrlzMCyFS21ADasdfKFsy/kMApScSnqDmQXBbMFnzh3a74CRVL1AoW0Nato8V2+7FKmB+5wqcsoOCONKHrBFAa2+DvHVzWmXgEyYpRUvaAegTo280gDtDe+JBCdDstmMNUnnQNFeNkXJCXxrCHyAIwncxfV6iALXebLSoEqTR0nhw5QVNNd7g3nFwBmWa3W6RPkpxqTjw4k0BILeXNJpFFtVhWnaUMwD0ORbdFjtVnlIdaDRRJDMXG8PSApU8rSQWYMN9Hdg+Twzpz4Y6ePrBVKYqc8xTOn94xLOzFuGR+t0RybWpBBSWIgifYMCiDkDn7ekCTpWEtGgu0iw4ibh1yY1F8omffofiM/cH1ieZZ7MzoWoU0qTzSYQx0ma2XnAzRH9pI/EkVifNn8x1JvNYlgCcaZjXk7Plxg6xWtMwYZwetRUUH4qcIr9jtOB2qSD58oPsFiUslS1O43gu+YcZbmgNWkoBvj694dKpNovvKZLMwmUFYPzlz/jm8Cw5VZEeEprvGnGAbRYgksDzfSGEqLxF3pNe8FaNEQZ/AkE7SKcS0RqKzo/QxfcDxB7Lcy3jTmY3ac1fX4RGRkY3aaggx+7P6k+xgC+Pu08/gYyMhil5hAVvLO7Fknr7Qy7J/fJ/Uf7FxkZEVfK0vS4ENvXwWj9a/7RFXH3aOZ/uEZGRXTeX9f2k1ORLf2U+7PT4xNeH36eSfjGoyEn/qND9h+kFkac1Rv/AHUxkZHd5c8Qe+fvOg+MMZ3gHJPsYyMjqnCyaPJmkZI5H2EQyPvEf1+wjIyBjv8APWWPMu/YjwzOZ94VdpPv0/pV8IyMg58ggB5jFqc5fIxFN/3P6Y3GR0icW/7vp/8ARUasviH6T8IyMju0hYXN8X9PxiiX1950EZGQbS/1JZuIL/sp5q94lsWvSMjIfbyn53gV7e0mmfeTP1J9oTWnTkIyMi1H+PxAV/LIIwRqMhqIzpEHnx/0/CMjIG8PT4jG0/fKiCbmv9I943GQmvb2jbQJHyh9Y/AIyMidRxBif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data:image/jpeg;base64,/9j/4AAQSkZJRgABAQAAAQABAAD/2wCEAAkGBhQSERUUExQVFRUUGBcaFxcYGBcaHRcdGBgbHRgYGxgXHSYfHB0jGhkYHy8gIycpLCwsGh4xNTAqNSYrLCkBCQoKDgwOGg8PGi4lHyQ0NCwsLDQsLCwtLCwsLCwsLCksLCwsLCwsLCwsLCwsLCwsLCwsLCwsLCwsLCwsLCwsLP/AABEIALEBHAMBIgACEQEDEQH/xAAbAAACAgMBAAAAAAAAAAAAAAAEBQMGAAECB//EAEAQAAECAwUFBgMGBQQCAwAAAAECEQADIQQFEjFBIlFhcYEGEzKRobHB0fAjM0JicuEUUoKy8QdDkqIVUyTC0v/EABoBAAIDAQEAAAAAAAAAAAAAAAMEAQIFAAb/xAAwEQACAQMDAgUDAwQDAAAAAAABAgADESEEEjEiQRMyUXHwYZGxgcHRM0Lh8QUUI//aAAwDAQACEQMRAD8ArFmu1z6xzaZAKj+URYlWTAgfmELJlmz4mMYL3M0YmXIZJVlCa8gyVb1Mke5i022zAgJ6/AfGEdtsZWspSHCNeJz+XSLoLG8oxxA5FhSkD2glKQHLaZRpKyMwAeOjRxM2jUkxBJJzJxaDT1AOAHeBU2boIKmpwvlEa5ZOesHU2EqSBOTseFLnjr9PHCpaioK1O+CEWA6mD5NiAAcbI13xBcDiRzEc2yYiG6kCIF2Mnjxi1SLFSmWkTz7IlKNqj1A1PSLLWaVKiU6TZA+1E6bHtoYMCRU68t8OpyQHVhSniWfoIX2MJVOTmolWf+YIHZsyhtHNms7IDaN7x2gbLbjDyVYA1G0945VdNCevn/iIWg5F7SPEUYvIEjaSfqsNZVkoW3vHf/jgUpPIdTBkuyU4FvaCeA/eU8VfWLJtl2YimWdS2bWHS7OMnevoREtkkMkaNT0ifAI5neKIrTdyjnlSgiCfdCQXq5bWLF3JiH+Gdni4orwRBmoeRKLet1pMtaWO/kaVimm7yk5Yhy+Eer2+yUUOcUmdZmUaaxp6fTI6EWsYnV1DI0QOAAQkHe58gKuzDo8QTLNk0Op93ajrT1EZLsDJcVGo+IEI16T0DYxujVWqMREUEZxLZZ6pZxJPMbxuMNLXZKUZoX/wnCFw4YZjNrcQ4SgrDMlHCWqnR9afDyiC2KxFIAwzH30PWObI8vPI5/OJr2szsc6O4yIq1ekCGHt9ofzLjnvJLbMC8KlpUspDKenhOQbLFXjWLBZ+zqZKjNR9zOl0BrhxMa8G3xzc8yUuxlyMYzc6wLZO0M6RLKDhVLdkJU78QDurr8oXuzXQYtiXZAeoRXabvVZ1bKsSXpvD5PDWXeKSEF2JLEbuPLjGXonEgWiWQAn8Ct5pT8wOnOFllmEL8I2mxcBqBwOnKCnqFzzBLYS0YKYd2XEbvrdEJSYNTZqj+XDQ7+Z5e0RzpbnNv21gQOLy1ry43myQSfwppz/yYVpQShW5IHwf1eC78nbAf8SvRLn3aO7uA7ovpX4mKgy8QXmrDqxOwng2ZhXKlYVajKpB9jB06bjmuk+FwOZ8R6qLdIOVIUQywN/qIvB2vEtvsWIFZYMHI31AeEs0udwi035MZExv5QP+yQfjFaEqjvU5CKyDiD9x6wRIsxBHHKCpVnc10HODJNmpssW9OMVuWxJtYXghl4a0caGOJZUssp/rhBc2SCabW8jWJES30ZgN3Utxi4SUvOrHLzGJSQPrSAbytiUnCnaV7cTEtptLAhFT9ecQybAVjIAb9TvMNUqLOdqiBqVVQXJipVmXMIc4j6B4eXRc4ExJLOIMs9lCcvPfDG7ZX2nn7RtUtCtNdz5MyX1hdtqYEbosoCeVY6/hqEb4Ilpcn60ieXLcRJGBCAwUWdgBy9InErZjsoo/1WO0ZEfWUBqDqxCp5cwdUir/AKfr0ggIbq0aKT5iCJUl8s6RUi8kSJIpzjZk0aGabtAIClJSVZAkAnkCaxHbLIUlj9NFAQeJYqRzEFskfXSKVbbMyzHoFtlxUb0kbUaejOSJnawdIIiYSI7ky20cfGCxJjsSWhutSWqu1hEaNZqbbliv+DcmmdR8RA67sb6zh4mWXccInNlChHmtTpWonPHrPR6fULWGOZVF2AHPJ6603wRZ7nYHvPAk0/Mz+lXhrabM3KNzgUpTiqpgyN24q+UZta6jmaFIXMQIu9Eo4yKnwy9OClD4fQyWhClkzTmksToeG75xPbLPMTMOzjL5hz7CAU2JalgLcAkAliGD1Z4qLnLGGJAFgMQVVkORLj8qgoeWcG3auWkLSVOSU4aGjE04Z8oscm5pWAgJG793OvyiIXOEy8SRkS6dGB+DxJq3EFtzDLrWwwHI5PoflBabKku4DgtAUoFgdX+vhDGUkKSDAUYjEuRDr4luUp3JJ8zX2jfehNnmnXAs8mFI3fswpmpb+Vj1P+YUdop2CQQNSB0d/hFA3UJcjpi+6kZ8CGiySUbCSc2c8KOPeK7cxq+9h1/w8WFSjgBGfoKAQUG8Ha0SdpxhlpGq1B+Qc+5EIJKK8soIvO8lTZhKi4S4TwG/rnHFnS54PF7XgiZKmYaga5mCLPKUnM0LU37gBBCLPhDipP1WCQkAOdpR9OUXC+kr7zlaWGTPp9cIS2yaScCSWGbanUQ3ng5JO0ddwjUqQEhhGnpNCa3UTYRDVataXSMmAWOwHDUM/wBc4ZISAAI20doRG9Q0yUR0zErah6xzMaD7uG1zFYECRB9gYqbhF6vlkUvMI5sst/rhBKQzxHKQxDcPaOkqz6xn8zT4mDLk0dyRQ9I4A2YkRTEd8DYdUuDiamDLrB10J2w8AqOXWCLLOw13VMCcYIhF5lX7RXWlc2YqYsmapRA3JI0Z9KRZLita5lhkmacS04klWb4SQC5zLMH4RUu2N/Y5zyQUhhiVh8aqgt0wirO0BXT2pnykIlsDLAdlAUJJKtXbXrGVRulS7GalYb0sol2tQcU0Hxit3lJ2nhpdV7pngjwrFSl9+o4e0D29IePQaVhuuOJhalDtIMTiVpGGzNBRQ9Y5JjTJmUFkHdxoDDU5OH4PBCsngZawpJBpiHuP3hauquhUxmgSjhhNTgQaZjWALZZC2NOtFA1Y/vnBd2zCtBc1TQ/COpamNfCqiuG48xHlalO/aemRyJFY7o2EkucQBdz1yO+B59gIXLIJwuHBPFiPWHd1r2VS1Zyz/wBVGhHn7RJeNmow0OIdKtANohbzRsrOwzaIpSc9zn1zhlMFH5wMgOF/VDFNsm8T2NYFOvTIxOm04XHGBZiSmYN2JQ8zDGXYnFaxXbL3hfaT70cAk86qhNf21LSBvc8glR+MOL+8aX3D4wDbrO8niVh+oMLA9QhLdM5skpIloYV15mr+sR37bu7kAfimOG4BnPw6wysVjxAdNfrhCHttKAmy07kZbnUYZpwNTEQoQ7QxkycQppEFnQH+usPbFZXSwgwF4CRyEE01ju12hEvZ8Uwjw7ucA2m9mKkyc8ivdvw/OBJEllFy5ap89YYAtKExnKUWCjmoB/KJBG8DAcGjK6R7BFCqAJ5JmLMSZ1hPOOk+saA5nlGIMWtKyR98MbsVtGARkxeGd0pAUrVm61gNXymHo+cR1KR8I4b3jqUaxtIpzMZ/aafebWNlo7Sih5Qwl3YCnEtQQneSB7xKu6wUEy1BY4EH2gPiLCbDEwHsYFvKeyUpzx1ObUbPhV+ggqYlukJO1SgEy3LAhhzUpKfZ4HqelSYbS5eKL3Uxr3R3GXMSD/xLwNZbtSuV3hmkKJZIUaFqfhPsId2ywInSghLBYDpOTNlUZAjSE97WyXZZPdpImrU5USMnAq2n4eJjCFXfxNnb6wCUuZInAhLKBzCiQ2ZFdCNM4tdonhSUrGSgCOsUfvFMkA1qz7wS3oW6xYrhtJVZw9GURwD7TV4qjW/42qd9plf8hTGy8KK2jaqxwJgdnH1ujFTgejdXD04MRHoty3tPP7GsSRObVMIFH3v8IWmbVgdQRwyrE1tt6QUjEK5h4Wiel2cGmYbPj84z9TUs3MdoJdciEWeeUTCdFGv9WUMLSsDkaQinTgCavyr0hlZraForUt7a+TRjuRuNprJcAXhSV0CgWUgMfzIPyPw3Q9tUwEApyaF1wWdJxk6EAcH+hB9vSyXGmkKEZMaXIElnJ8LbvcRFZZFVR2me4Qdwr5RrvfEeB9opJiSdJBXLbLvCegc/CGRmtoejQLZB9okflPygoWUmIEsYVfEjaRR3SQehP/6gO3pwhXHu28s/SG17pqD+ryLQmtxpzb0BaM/vGe0Pu1SEpauIeVXin9rJmK1F9EpHpDmdeol7RFAkO2b5RTbZeSpsxa1ZqU7bgdOkOUbxetaMbAxPABzBN43vgQZSDtHxqGgP4RCe1W4ykoSnxLqTuGgEdXZapSVpM0FdKJH4ucNDpEW5hFmSxbfUNy/aCpCXVzUB6t8YsEi0CfKI/hpMoUZaqKBIphZqsCd2+K7ZZo7xD6zEP5gxem1zKuth7xyqSc2Lb2jkpyh3JmgOlbsDXduL74Fkl6FAYqNWcNlrlHohrj3ExDoAODFqZdIklpy4xY1WZBQ7AjyI5ceELLRdzMUqCuGSn5ZGDJrKZw2IF9FUGVzB0CGV2Jz6QD3RdiOfyg271Z8/nF3dXXpMrTRlbIjaXBt3WbEpOocwFJiO8b8/hkMis5qbpb/iPHUJ84QfAmgvrAu0V4KtFsVKRUST3csDLEKKV/yxEncgQ+7Od7LmSgsoIXiScLvsoUqr51Q/DrCnsZdmBK5ynJDucySzqPEu484M7KXsbRPnT1JwJkju5aTmXJK1K/MWSOAJjJd2apsQ4EfpooTe3Jhd5SwJquZim/6hS3lIA0c+QMWyfMxLKjqTFf7aSXlJPBQb+l394c1HkgtMf/SVWw9oFKlpBKgapfSmeWTwDfk1KmUCCVJLtwKR7NE1zynlEM5OJudfmY6l3AZiDMchI2SMNWFSakbowVQBria2/FjBbrKZhBOMKQxGDC5r4trQEDzi4XTZwoFRShJJpskPQOcJ8J0bKkU+03b3aUKqO9JwE0OFOGvByQ3AKi49mkvITUkgzA5f6o5iXUqLy1NgxtEvaC9piJgohW7EhJbc0I7XeE4rZaiSoBSmJCQ+WtSw9IO7TTFGaBjUQA+F6Jc0AAGbMTziuLxY2JLM7Od+6LU7jgy7oDyI2syguhjm1AI5wLLpk8T2k4kNrpAyOr6QmwWkEu3Zu0SWKcorIZWE0KgCw5nLWAbts3eTkIyClAE7t/pFtt1rEtFKJDgJAokDV8nNYIxCMAOYE0965jDslbXExJzBB9xDq0qBLc4qXZCYO8WAQQoEjoa/OLQuYHoY5mzF0XE4WoJFMh1ziG0oOB34+eXpEM2dnwiSfOoQeA8qRF5e1pBLU00fpNfL5wxFqam6FdlLrbcinUh4OQHc7zHSI1vbwUphWOr092hReKHS5yBSfVvjDq90DuS2evFi4ivz5mJKk7kjzFflGde5jQ4iLtbbAlMpAI2jiPRwB5uYra6TC3SMvKeVzVKegyfg0cz1OQ2efxaNSmm1QImx3MTJrb94Ac0pSPeHfZCzBSl0GJKaH/kSPaKsucVqJ1p7Vi9dnbAqShMw57WNOpCiUlPMAPzMdU6VF5VRc4jS3W5EhCFqBUCpQYVrgBHsroDvirYWWmmakkNoCQxflF8l3Ci1ySgkAviQvNOIAjLMeI0z5xVV3WZCsE7Z7teF/wCU0UOaSKjnxjqThc/eWZWfp+0cWaUszQVVl5bVaNlQwztrBDpDFwMKTQg50FIBtCAXGY3g7swSGOnGArvtiMJcrDHKh/eNa+LzOtmxjGfNNBUORnTnmPjE65ktfiajYSKEV3+UC2mf3gTQ4QXc6EcIms8orfCympkx84G0Kt5PYmUO8WCoEGnI0NOUGymUaCnPLmecA2dDAupiMkgjfB9hls+0XNf2MSmTKvgSQFEpC1jKWCa1qMh1Uwir2QmbMGKqiXPHeep94c9qJ2GUlIABmrbLQOSfPDAHZOVinuzgO56UHmX/AKYKzlV3GACbmCiW6wWcpRhdQGZHE1PJy8Z/BplkkBhTF0yJ9vKHUsJlhLgqWobKQzlmfPIBxXjBU2zpmJxBtQRvqxBbURnI4DXHM1agUrt7Ss9yDXF6RWO3ZKZIetVb9RnF9FxHEE94ly5qC7eXEc4A7X9lJSrLM2lGYhJUmoZyDskch6iG6lUFSIlTplXBnkViT9kHpUGnExf7fKRKsy0upsJBIDqJUjNvM56RRZ6ChIRmQE5Rce0g7uzywvcMXRKQRGTROTNF1ItPObVJUFpWSVaa6FqR6Ld9rkS7Cg/iw1qAXV4i5bIEluDVioWe095NIIAllNBmzcd5iRMtaEqCVLwqNAl2HFQESzA8yEUg3EDvOYhSyRiLtVnyDfCEKdqYogUyDxabpllBKZkskEkpmOHHAuag14j2GnXSy3S2F/5khuTmBhwt4yCzRcJDUPH0gKVMcKOlYbT7umFRZmajn5Qrm3PMQkklJAc0MTTZTyZdiRwIJKtBlqx6pqOkWS8CJkvYIwlBLpZnNahOW4uBFdTdU1aMQQSnUhtODufKG1z26XLs82WokKUQUgPtBmIpllrvg1RQbEciA8QqLes1MlpErYBwrTmKEE+IPEfZ6/VSFiVMP2aiwP8AKfkdfPfFhnWMS5MphQJy4kA/GKjbrIAS+WJYfgwq3UQHT1RUup4l61OyhhzLxOmVbiPeNzkkurRzFf7O3iZktAJ2kEJJ31ofKnSH9uWyTmWd+lY7aQxUwAIOROrt+9q1Q3kx+EFSUljzPvCG7bYVKTvCwPMAn39osEklnOtfOCSkeTcKkrSNUlvKsUK33kJaS5bRQfaVyDZGtdPKJZvaGYklkHgUnLz0hDa7MuatS5lNW37sqc4WRBfqjQDHiT3HZpNqJGDCsOUpxEBe4Mok55scjwLrLVL2gpKQkFtl/CRQitc613ww7OWhMmcmbMSoJS6aBwcIBUX4M5hNiTiLKOEKUyjqNHbXKG1B3t6f7kVQNg9YT2ck95aUuM1uejn2Eem2WSyW/Mr1U/xjz/slZwJ6C7lQUzCmIJIbeDXXOPS5aQoBSclAEdQzebiBag3fEWRSozIrqtHdKBDgMSqrJYLU5NaMBnEXaS+ZcxKpolnaQQl/xHApKFNpsq5skRUu195LFpMkKPdpEp0ijk7Rc655QzRaErszTC6WBLZh1s43NA6h2bfrHqFHcrHv2jq65aUWUYy5Z8TDa1A3uzAb24wqnWAiqAyVMfQZdfeE3aTtFhX3DFKJeHKjnMEcACCIay79Jk42R4aAEFzv4B25Vh3Tsyjq4Mz9QFY2HIjCx2gIQzOTUOlXWsMZNqAFCAeCjrzhdZLb3qASlzu3N9PG5tsQghKg/AafIQ4T9YoMRmUByfWnrDOyJoGo+rQgRaycgWejN5U1iy3bKCkDhlU04RZDOcXErPau0PPlJ/8AWhSuq3A9Ewx7N2MpwgFiRiVxdn8mhHf1rxWqYM6pQP6QE/3FUGXTbJgnlaA6EnCG89dMvSK6k9IEjTgeJPR7VcpmCWoLZSAQXyUlQGIEZjIEEcd9O7FNwKCVEDvMsLkBqDPe8B3RfCsA74YSoPtVSf0kH64Qwl3eFhK5ZolT4aFm0BJDDzhHBN15juQLNxO13esTDNG0w2W8iT03QLbUqJCVPUFRfXQe/oIZS5ygo0U38zUfXPTLyiaYkTG2Sd5GnKC7RbECWPeeUXglEtakKwAjJ2BbT0gS02lKykzJmIS8g40ycvF9vO47HOm/bCWopB2nGJDF2LU1NK5xSb7vGyyVFCES5pBLMKU3nTkH6Rl1aT02O04M0UqhxkcRRaZckqBEwDhiFYlRaUAMGP8AUKxBKNltOyuV3Mw5KQ+EnQEKJZ/owl7TXemWkhsjmzGoy9YCEBYLeMBsE2lgXMD0AG8boEtVqQkOoip0qSTkKRSZM0jSmUWbs9d+Kz2hZCCkMMSjUNUgbicQq2kMHThTdjeU8W+AJLJvaWtQSAUlQJAU1WzbPm0avWXhlEnAAeb9NIp16yO7mpDhRYEgPs1Lpqa5Z8Y6sTjCAHJJYQz/ANZR1LFvHbIMsl03sJWHF4FUOrD9OvLWGN5dl0lS5slSSnMgF2196xXrEcRpoSOo+Ahnd8wmempAWSnWrVrwLN1heoCpuMS1Nr9LC4jBZP8ACozOHZfkcI9AIql/GuHIlZ9UJp5mLsppcjCopCVFTEnIEnaypkG1MUG+ZjzMe9RI5MlvQRXQglyfeMaqwpWEl7Lz8M3DooeqWPs8XqYlpcyYQFJQn8RLOTQ0zbNtaR55YQUzwRkhT9P8CL7LvY9yZRlhYKiasOQ54hx0h2sOq/rM6mbRJckz7dNfvFP1H0Ytc93YHIRSbdOWJ+LDhKFA4RoxFPSLtY7UmanGDn6cDxibTm5lSTbUy8QWSToGcmFirymTFg+FDsEjjvMWO1qSmYkpSNpYSrEAWD6HlAd63PgmKCdDT3+UBsq8iMq7E2vJ7Z2bmTCkFQOFIbAzfaMWIoX0jJvZTu5RKS5BGIED0bhE12XglNol4yMRSgEbsKTn5iLkyZiyhOGqTTUFnH9phR3qLYDiNKVJvKbb7v7mzKAASrAte4uhBIViH4g1N3rCazf6gzZcnuwHmB2mE+F/xM3iryesMu197CfJUUkgIICRvdgTyYtFEQjaHGHtLTul35vEtQ13G2NDPUoFcxRUtUxJJOZZJ/aHF2TnK0/hMuWkjgVpCj5EwqtklsG5a1AcwkD3MSXPb8ExWIOlQY9CCP7YmoNy3HzP+I/SIVtp+Y/zIe0kzHMRqoJwYt/drWgGu9KUw1lWb7ETEzEDErCUuCoUBLsMnBD/AEQbJZUTUBSwcTqY1o6ifOph8iwCXKEzPE/FiN8Q9UKAo7TONItdj3hFxSVBgZpQFqAdtSKcBTTODrNdyhaJ0pZwqlNV3xulwovXDlWK0m24CErUcJfClQcDF4qCodhXhBt8dqJQUhcknEZK5Skg1Thfu1EngsjoIgGoxxOKIgzJDfcxMwpcpFOoORcQUL1XhBK5gBcVUoA8qwm7JWx5gM4YxKDpUagu2EHlWLub+72WFKSgyjixBQSQ6SQaqcUoYafVeEwXb7xJdN4gLX9pV5anJ6V5qeHvZqccCwDtYnboNOJEVu8bzlY1dyGlqIYO4BIqAdz5bnaIpFsUlSVJJSXzprn7QTUncgaAoC1XbPTrPbyZeAEOmqQoAggO2yqjjIjc8M7N2qky0Eju5S1eJkgAcm9vePJLR29nJVspl0oQUkhXGpoeUQG3Tpq0zZm0KHCGDDcEtxEJC65mltvievjtNaFVQs4TqtKXI4JI9/8AOG/JpZK5qllQyolNTQMlnADnjFalXoXTvKQW51U3IexhRel+qQZb0YCu8MzQoXqObE4jIpoo4hnaa+FEJQghMtT0H4qkVPQUoIraFDN3HmPlEk6WFPMKR9yVMwO0p0hXNyIDtdtTkvMUQEgB+oDUbXfEhPSTcQixWgGZ4vC5G45BvXdE18WhEzOopq1fMQkUFEhg2uyou3OCL4kd2l0rVmR4jxPvEGmN4zCIbA4h103VIXOQFHClwS5DEJ2iK7wGh5ed5maTLkSwlClS0AJIoC4BCQGHi9IrXZGwzJ051JxSpe1MYByKskcVNluBi33csWazz5qUBOJakJcVABYBuZ/6xFYlME3gwQTcSrdo+y6EzVpSaywASKnIFRrnX4wpn3KuUgrQsKASTUEFtd49RDczftFVLkkqq7mm/nAN+XqjAqTXG6WpRs8+VGgtJ6hIXkftKuFIJMy7iEShvDB95Z1e4ht2cunvpwU5SmSxJGZO4H3/AHiv2Y4ihDhiUgniSBF7uuUnE0t0JQnEjqQHVvfX4RSsSvuZFJN2ewibtLaQqaEhJWlFE1AHomvN/KKrfcs0FHBJVwKgadAwixWi51rmrYYSSSRoK5k7uOuUKb3sQlhSDmksTxBAJ9RF6DKrACFrjoIMUT7Qzb1JSo84slz2zHKSXqmh6fsRFTnAsh9yh5ZQz7NWwBSknUOOYz9PaH6i9NxMwHM9Cvi4e8XiAw4kOvLZwhy2+KZPmnEWoDVhpF2nXziseIVXgCTXwsa+bf8AaPO5lpKiTvhenGCcS83nY0d2E8XfoX6ufSOJ00AKURiUEuX30A9xEiLQ6iVDZAfrqH5AxDbQFuoDCFIAb+tLelY5rcGSDzaJptnlKImIPdrS+J3Lk5F4YWC2GRKTaEEqmYlJrqWLHflpB1msksABKQ5oSYnVdyCvCSA+4ZHKF3N/aGQkCUmfdRFlXMWSHUlKE7ziBUo8APU8IryiyjwJj0ztNYh/CTkkjHJAy1GNNR0f1jzueoHMMTrx3w7Qe4zAMluIdeduTMkySg1SqYojcdj94JXZQQ6M57NwB8XrTzhNYSnEy6DIn4xeuzlypUaEHAlgXepyHlXqIX1DrQX2+fmaekHiBna3zEX2dKZKFS2dUtSn5pLH1EM7hnomI7uaWQ5Uls3cU94R3/aFy7TMAwscJqB+JIJqeLx32dWSQpRDuS2TB2p1gDJ0eJ65i5bJWOJPZ0KmzFYUELKsBJJKQQw0bWMn/wCmaEp72ZaMIAclgGYbyYaWO0jEofylvT00MK1WpdtmhONkSllIT/MQWKzvL0H7wFK1UEkNYCUamr2BEnu7szLAIlrIBqVKGbHcNPWG87sMmdIEvvyEBePClLE50dR45NoIV3bfxlTigh1IcFxuPHRq9RFksF8y1zinECk+HRqO3QiIV2DbmOZLILWXiKJn+kkohJRaV92WdJSgl9z8+ENrWJV3yh3aUqoCQycS3WAcRU4yc7qaQzlW8dxaFDaSgFQD5MkKNdwqekeP3n2y7y1hYcy0qo71GrjdnSGj4te1jcCLKtOkci0n7aWWQm0kyFN3hSTKwlPdlQBOZIYkuwyeB7Te3cpFApRoQ+Q+mhZf95pn2uZNS+FRGHPJKQkZ8oCxga1Of0YeFLC7pXxLgyyWHtg6kYg2EMSDnSH1jvqStIxKQ+5R+YjzZUYmJbTKcjEqKzcGekWmdLIWUM2FKQEq2cySwenLhAF4WJJs+IeNKnFd30TCO73IloTUqOW8ksM+cWG1dlrXLCyZSlAhzgwrYckEqAoakaQoV2tiH3Yg1nTiYhwDuoWNc+cG2m7DMSHxEPXJ/IQkua8UspJUBhdlcDkfP3g03m6XM2p5fQgLowbEYDgiMH7mTOwlSQe7SzFziJCsvyuH3Exxf/aBMuTLRKS8rFiEt3bOoVWjnLfuhXMtgUC68RYNVzwzzIf1ja7rVLTtpIKyDhUGLNm2bPwfKICC43/b1kMek2g0q8cZUrJy7fXAQOqeBMmzGClJwBIIepFSxpQD1jmbOCXBYEmoH4R8zD+y3nLlWdCRLJnKStRo4VjYEUqNB0O+Dt0ZC3vj59MWg6a7zYm0VCZLK5cyYMCVOVpRq2idxNOTxZey15Gcu0KIZ0BhucqIisTb0fNIOKqhQcWDvlgB66RaezVrlLUsoDKUE4qUplTLXSBai4pkkfLyQbOADiOJdpxO3+4PJQDkdaRVu1FlxBcwaCWvoTgV6hJ6xNYrxLqSS5QX6g/5HXhHd/n/AONMI0BTzSplJ8iE+cLUQUqi8aqr0GUy85YCEF6uQBwClOfYQJd0/AtKtxry1+Mat74/r619YGxR6BV6bTDdrNPSbLIBkzCSwwrcaUwN6qgCVdiQkYszXoTT0aMuu2BVhZ6qUEHjVJPpLfrBIsp0Lf8AIe0ZwBFxGriwlssuAzVJoQUDV6uxryOUB2+YP4aXhbxYTvBSCPcCEUntHMlhkAAMKMD9GAF3youVFROIqA0dWZeKDMuSBGFntZZRcOC4HPMexiO3WxSsMxCwmjMdcznpuiuSbYXLqqatxO7rE9stIQkv+Bgkb1ZnoB7xJpndCU2BGeJJ3s62LolSyaMCANmrHFm0AWm5lAgrcAvlwLEPk4INOEHXPblKIUghCnUp9A1SX5CJbD2mQqdgMv7JSi6XdgoYVEcWq+8H+YxfdUUkKMCXUU2A3Hnj6xZKudMxSUhSiSau1OD5PoHasejXDZES5ae7bZo7FKgdQtByPGEN2TEhZkzQkzU7IUcljiRUFhnkQz1qWlnUqSoggkGpAWFEsKauAxjN1tRqg2X9vrHqdIISQOZXO3k9P8VwUhP/AFJGnIQmuq0Ll4VlJ7twkqamcOL8tQtC+8ASlKEsAak1cmFV2GbMlKQA6cQ8gXwjy9Y0KOKAVhxYGI1QRUx+kcrvIpnWhSDQJCqjUIy8xCm6r77spIoQXJ10djxcnnE93lK8alnaxKVMBDANRIY7gVQokWsCUtGBwTsqIqmoYvnlSLpSWxW3oP2gzUKkH1vLDfdtAtSVA0mIQp+LEEcqe0A22ZOTMVNSCnENmoyCWJfixPWBysTlJJfDLTgpnUkv5loMsipKVpwq/BOBYH/1LbPiYgLsAFs2scQgNwSOO0Y2ntBaJdjCwoNOC5JAfLAl1bqpU3R4pHdUzHKsWxaJirLKQhBmfaTXQEl0bEoJJpkR8YVWy65qBjmyZiU72LDrX1g1BlQbR6/MRatT3G5Pz3ilmjRMMPsyzUDVprHKrEmrEcK1hjxB3gjQP9pECDaxtCXgtN3KI8J5sY7Rd688C23sc+kcai+sgUm7zqUsgow/gyb0j0q7u2JkKSDixYQlTqo2WEPmXUTwrHnNhsMxcxCGIxqArk5LV849Mm3bLNqJmMpIJoKAvk/DKM7VOFIjSreedX/bkrtU0pSAnvFEAab23B3iKwqM1aZaUhSlKATzMepXj2DsM1SiAUrUH2VEejtC9N1yrLMBTLSFAbKkgOQQxAf8TecVfVqEsASZKIS3MKuXspLsqe8X9pMSHc5JLHwg8WDwg7azxOWgpZaQnkQQcwfIEVqI57Q9qJi0KRR0tibZYjIkKqK7QIqCSNxNTtGB2xnEwUouwUTVmyFOGZgGmoOW8Rzn59oVzbEFmSgEnJ6insIPn2J5feEMcilTMNx5ndCdY2iMho/pDiwWwrlYCMSkaVqmm6rggem6NaoCoBEWpsrEi0XKBSug4U40Leohnct7rkl0JGTKBLOyiRyIFNYVieELcg0OXnvHvDiy93NDoKUrfwrAY89/SK1rbbMLiVS27B47TUi1LxrnBISh67TuTmMg7O53Q2ReQm2afhyCFDoBUdHS36YSW2w2kkihGTJIbLQFoy4iqUsonJKUTQUu1HIYVy1Ihd6asu4EXFuPpDGsb7Te3qREtotBWX8oiSHLRNbbKZcxSDUpJDjXj1ziCNNbWxMs3vmNrsnFFMYwu9dDk/lDWf2lMsgUUCAQa69d8VcrowjJi3gRpAm5hPEsLCXX/wASsAKLFJNCK65F8ucGWRSFOiUkEpzJALPufMwPPlzBLxFYLHZS2ZzHPnC6xTJgWcQwl8Slc+XD2jNtcXvHhgwW9LmXLdQOJ82FRWrj5Qqn2orDKfxZ6Vzp0EXO1TBMS+Mgl6nXT6aK9a0hDoUkkaKBDF+PWGaVW/IzA1F2g2OJq0WlIlkSyBQJbnmPJ4XplkkEGr/VY3ZrDiWBmPrdDeZcewlUgnGzlIOLENW4jd8oJuWni/PzMsu5xcjAjCy24jCZypTJBHeA7bAUDs5LUBzZuEc2q1TJu1KpJyCHz0dZGZ1qYX3faEgATJaVKBqTm2gPGOrfagAO7cJL4gk72yoG/eE/C68D+I94vTk/zCZUhKmGWT7QAB847uGZKloKJigkpUSkk+IUyiCT2fmllywkg5EqT8KQfZ7sUCUzhtNQ4v7QmkVqFdpG6/5kbiWBtaRTSlWNSXAUkgukgKbd0LcwN0RdnrInuMQlrUsvUBhm3iNHZqQfZZxQo40haWbMlQ0o9IZIEtFmlYR3c1GNMwUTjSVYpamS+0ASk5Fm3QMudhUfT/U5lAcGJLFdjCejDmqUpQJqEKJCXIqGWwf8wg20LlyTJZKcKV7QlsV1SUkhOamxE9I5u1ak2qXOV4FAhaSQAtBzSakl+VC3CMtUvu5iiia+JwllBwHOEKUNWzjn6jcn9P0tIQWFoxlJUFzk4jiCUzgp0stKUBCk+ScWTbPGDrFa0sSSCkghQOJXVwlgOEA2G8UoAWqUFL8JUAMR0O0aF+Y5Q3XbpIAKtlxkoV5MMuUJvm2PpLFSJVLz7NlC+8kSyqWrNIZkneGNQd2kAWSwYlt3ZCicjn6iPSbLcPepC0qUEq0Sx6HFkeUDXnZhKWgMXG1tMaZEP19oYWtU29X3lBYYlam2SYCBhXXPZLdf8xGixTFTO7BWkaumlcyH14esWmbegOEBO6tIjnXg6nSAGz47/j5QIFhLboFLu6XIlk9yZrlzMCyFS21ADasdfKFsy/kMApScSnqDmQXBbMFnzh3a74CRVL1AoW0Nato8V2+7FKmB+5wqcsoOCONKHrBFAa2+DvHVzWmXgEyYpRUvaAegTo280gDtDe+JBCdDstmMNUnnQNFeNkXJCXxrCHyAIwncxfV6iALXebLSoEqTR0nhw5QVNNd7g3nFwBmWa3W6RPkpxqTjw4k0BILeXNJpFFtVhWnaUMwD0ORbdFjtVnlIdaDRRJDMXG8PSApU8rSQWYMN9Hdg+Twzpz4Y6ePrBVKYqc8xTOn94xLOzFuGR+t0RybWpBBSWIgifYMCiDkDn7ekCTpWEtGgu0iw4ibh1yY1F8omffofiM/cH1ieZZ7MzoWoU0qTzSYQx0ma2XnAzRH9pI/EkVifNn8x1JvNYlgCcaZjXk7Plxg6xWtMwYZwetRUUH4qcIr9jtOB2qSD58oPsFiUslS1O43gu+YcZbmgNWkoBvj694dKpNovvKZLMwmUFYPzlz/jm8Cw5VZEeEprvGnGAbRYgksDzfSGEqLxF3pNe8FaNEQZ/AkE7SKcS0RqKzo/QxfcDxB7Lcy3jTmY3ac1fX4RGRkY3aaggx+7P6k+xgC+Pu08/gYyMhil5hAVvLO7Fknr7Qy7J/fJ/Uf7FxkZEVfK0vS4ENvXwWj9a/7RFXH3aOZ/uEZGRXTeX9f2k1ORLf2U+7PT4xNeH36eSfjGoyEn/qND9h+kFkac1Rv/AHUxkZHd5c8Qe+fvOg+MMZ3gHJPsYyMjqnCyaPJmkZI5H2EQyPvEf1+wjIyBjv8APWWPMu/YjwzOZ94VdpPv0/pV8IyMg58ggB5jFqc5fIxFN/3P6Y3GR0icW/7vp/8ARUasviH6T8IyMju0hYXN8X9PxiiX1950EZGQbS/1JZuIL/sp5q94lsWvSMjIfbyn53gV7e0mmfeTP1J9oTWnTkIyMi1H+PxAV/LIIwRqMhqIzpEHnx/0/CMjIG8PT4jG0/fKiCbmv9I943GQmvb2jbQJHyh9Y/AIyMidRxBif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FDBB-2F4C-4AE3-B2A9-4BD49D4D7AFF}" type="slidenum">
              <a:rPr lang="en-US"/>
              <a:pPr/>
              <a:t>31</a:t>
            </a:fld>
            <a:endParaRPr lang="en-US"/>
          </a:p>
        </p:txBody>
      </p:sp>
      <p:pic>
        <p:nvPicPr>
          <p:cNvPr id="17410" name="Picture 2" descr="IB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76400" y="990601"/>
            <a:ext cx="5791200" cy="48498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4953000" cy="3657600"/>
          </a:xfrm>
          <a:solidFill>
            <a:schemeClr val="bg1">
              <a:alpha val="4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/>
              <a:t>Hablamos de la esperanza de muchas formas diferentes pero, en general, esa esperanza es poco más que un deseo o un anhelo</a:t>
            </a:r>
            <a:r>
              <a:rPr lang="es-ES" sz="28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/>
              <a:t>Tenemos </a:t>
            </a:r>
            <a:r>
              <a:rPr lang="es-ES" sz="2800" dirty="0"/>
              <a:t>la esperanza de que nuestro equipo gane esta temporada, tenemos la esperanza de poder relajarnos estas vacaciones. </a:t>
            </a:r>
            <a:endParaRPr lang="es-E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s-PR" dirty="0" smtClean="0"/>
              <a:t>Aplicación</a:t>
            </a:r>
            <a:r>
              <a:rPr lang="en-US" dirty="0" smtClean="0"/>
              <a:t> para mi </a:t>
            </a:r>
            <a:r>
              <a:rPr lang="es-PR" dirty="0" smtClean="0"/>
              <a:t>vida</a:t>
            </a:r>
            <a:endParaRPr lang="es-PR" dirty="0"/>
          </a:p>
        </p:txBody>
      </p:sp>
      <p:pic>
        <p:nvPicPr>
          <p:cNvPr id="1026" name="Picture 2" descr="http://pixelperfectdigital.com/samples/NzczYzczNWFhODVlMw==/NTFjNzM1YWE4NWUz/phot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60"/>
          <a:stretch/>
        </p:blipFill>
        <p:spPr bwMode="auto">
          <a:xfrm>
            <a:off x="5181600" y="2286001"/>
            <a:ext cx="36115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01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4953000" cy="3657600"/>
          </a:xfrm>
          <a:solidFill>
            <a:schemeClr val="bg1">
              <a:alpha val="4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/>
              <a:t>La </a:t>
            </a:r>
            <a:r>
              <a:rPr lang="es-ES" sz="2800" dirty="0"/>
              <a:t>Biblia ofrece una perspectiva diferente sobre la esperanza, una mucho más grande y más segura. </a:t>
            </a:r>
            <a:endParaRPr lang="es-E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/>
              <a:t>La </a:t>
            </a:r>
            <a:r>
              <a:rPr lang="es-ES" sz="2800" dirty="0"/>
              <a:t>esperanza bíblica está arraigada en la misma base que la fe bíblica: Jesucristo. </a:t>
            </a:r>
            <a:endParaRPr lang="es-E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/>
              <a:t>La </a:t>
            </a:r>
            <a:r>
              <a:rPr lang="es-ES" sz="2800" dirty="0"/>
              <a:t>esperanza bíblica significa confianza, no hay elementos de duda.</a:t>
            </a:r>
            <a:endParaRPr lang="es-E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s-PR" dirty="0" smtClean="0"/>
              <a:t>Aplicación</a:t>
            </a:r>
            <a:r>
              <a:rPr lang="en-US" dirty="0" smtClean="0"/>
              <a:t> para mi </a:t>
            </a:r>
            <a:r>
              <a:rPr lang="es-PR" dirty="0" smtClean="0"/>
              <a:t>vida</a:t>
            </a:r>
            <a:endParaRPr lang="es-PR" dirty="0"/>
          </a:p>
        </p:txBody>
      </p:sp>
      <p:pic>
        <p:nvPicPr>
          <p:cNvPr id="1026" name="Picture 2" descr="http://pixelperfectdigital.com/samples/NzczYzczNWFhODVlMw==/NTFjNzM1YWE4NWUz/phot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60"/>
          <a:stretch/>
        </p:blipFill>
        <p:spPr bwMode="auto">
          <a:xfrm>
            <a:off x="5181600" y="2286001"/>
            <a:ext cx="36115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383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r="9171" b="22020"/>
          <a:stretch/>
        </p:blipFill>
        <p:spPr>
          <a:xfrm>
            <a:off x="5181600" y="2245519"/>
            <a:ext cx="3581400" cy="2555081"/>
          </a:xfrm>
          <a:prstGeom prst="rect">
            <a:avLst/>
          </a:prstGeom>
        </p:spPr>
      </p:pic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4953000" cy="3657600"/>
          </a:xfrm>
          <a:solidFill>
            <a:schemeClr val="bg1">
              <a:alpha val="4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/>
              <a:t>Pedro escribió esta carta a los creyentes dispersos por Asia Menor, la mayoría de los cuales probablemente eran gentiles convertidos. </a:t>
            </a:r>
            <a:endParaRPr lang="es-E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/>
              <a:t>Aunque </a:t>
            </a:r>
            <a:r>
              <a:rPr lang="es-ES" sz="2800" dirty="0"/>
              <a:t>el cristianismo </a:t>
            </a:r>
            <a:r>
              <a:rPr lang="es-ES" sz="2800" dirty="0" smtClean="0"/>
              <a:t>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n-US" dirty="0" err="1" smtClean="0"/>
              <a:t>Contexto</a:t>
            </a:r>
            <a:endParaRPr lang="es-P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4800600"/>
            <a:ext cx="8334376" cy="1900238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800" kern="0" dirty="0" smtClean="0"/>
              <a:t>era oficialmente ilegal en ese tiempo, es muy posible que muchos de los destinatarios de la carta experimentaran o vivieran de cerca la posibilidad de la persecución y la discriminación en su área. </a:t>
            </a:r>
          </a:p>
        </p:txBody>
      </p:sp>
    </p:spTree>
    <p:extLst>
      <p:ext uri="{BB962C8B-B14F-4D97-AF65-F5344CB8AC3E}">
        <p14:creationId xmlns:p14="http://schemas.microsoft.com/office/powerpoint/2010/main" val="2989257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4953000" cy="3657600"/>
          </a:xfrm>
          <a:solidFill>
            <a:schemeClr val="bg1">
              <a:alpha val="4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/>
              <a:t>Pedro </a:t>
            </a:r>
            <a:r>
              <a:rPr lang="es-ES" sz="2800" dirty="0"/>
              <a:t>conocía las circunstancias que vivían estos creyentes y escribió para animarlos a permanecer firmes en su fe, aun en medio de las dificultades que atravesaban.</a:t>
            </a:r>
            <a:endParaRPr lang="es-E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n-US" dirty="0" err="1" smtClean="0"/>
              <a:t>Contexto</a:t>
            </a:r>
            <a:endParaRPr lang="es-P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r="9171" b="22020"/>
          <a:stretch/>
        </p:blipFill>
        <p:spPr>
          <a:xfrm>
            <a:off x="5181600" y="2245519"/>
            <a:ext cx="3581400" cy="255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71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6543675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1 Pedro 1:3-9; 13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49943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6543675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1 Pedro 1:3-4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101906</TotalTime>
  <Words>1597</Words>
  <Application>Microsoft Office PowerPoint</Application>
  <PresentationFormat>On-screen Show (4:3)</PresentationFormat>
  <Paragraphs>152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David</vt:lpstr>
      <vt:lpstr>Tahoma</vt:lpstr>
      <vt:lpstr>Wingdings</vt:lpstr>
      <vt:lpstr>Blends</vt:lpstr>
      <vt:lpstr>1_Office Theme</vt:lpstr>
      <vt:lpstr>PowerPoint Presentation</vt:lpstr>
      <vt:lpstr>PowerPoint Presentation</vt:lpstr>
      <vt:lpstr>El asunto</vt:lpstr>
      <vt:lpstr>Aplicación para mi vida</vt:lpstr>
      <vt:lpstr>Aplicación para mi vida</vt:lpstr>
      <vt:lpstr>Contexto</vt:lpstr>
      <vt:lpstr>Contexto</vt:lpstr>
      <vt:lpstr>Pasaje bíblico</vt:lpstr>
      <vt:lpstr>Pasaje bíblico</vt:lpstr>
      <vt:lpstr>1 Pedro 1:3-4</vt:lpstr>
      <vt:lpstr>1 Pedro 1:3-4</vt:lpstr>
      <vt:lpstr>1 Pedro 1:3-4</vt:lpstr>
      <vt:lpstr>1 Pedro 1:3-4</vt:lpstr>
      <vt:lpstr>1 Pedro 1:3-4</vt:lpstr>
      <vt:lpstr>1 Pedro 1:3-4</vt:lpstr>
      <vt:lpstr>Pasaje bíblico</vt:lpstr>
      <vt:lpstr>1 Pedro 1:5-7</vt:lpstr>
      <vt:lpstr>1 Pedro 1:5-7</vt:lpstr>
      <vt:lpstr>1 Pedro 1:5-7</vt:lpstr>
      <vt:lpstr>1 Pedro 1:5-7</vt:lpstr>
      <vt:lpstr>1 Pedro 1:5-7</vt:lpstr>
      <vt:lpstr>1 Pedro 1:5-7</vt:lpstr>
      <vt:lpstr>Pasaje bíblico</vt:lpstr>
      <vt:lpstr>1 Pedro 1:8-9, 13</vt:lpstr>
      <vt:lpstr>1 Pedro 1:8-9, 13</vt:lpstr>
      <vt:lpstr>1 Pedro 1:8-9, 13</vt:lpstr>
      <vt:lpstr>1 Pedro 1:8-9, 13</vt:lpstr>
      <vt:lpstr>1 Pedro 1:8-9, 13</vt:lpstr>
      <vt:lpstr>Recursos</vt:lpstr>
      <vt:lpstr>Próximo Estudio Dominical</vt:lpstr>
      <vt:lpstr>PowerPoint Presentation</vt:lpstr>
    </vt:vector>
  </TitlesOfParts>
  <Company>UIPR-Aguadilla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fe_enfocada_071915.pptx</dc:title>
  <dc:creator>JRIVERA</dc:creator>
  <cp:lastModifiedBy>Ortega, Tito (ISB-GSO Inks &amp; Supplies Dev. Sect. Mgr.)</cp:lastModifiedBy>
  <cp:revision>4649</cp:revision>
  <cp:lastPrinted>2015-03-29T10:43:55Z</cp:lastPrinted>
  <dcterms:created xsi:type="dcterms:W3CDTF">2007-01-24T21:53:34Z</dcterms:created>
  <dcterms:modified xsi:type="dcterms:W3CDTF">2015-07-28T02:57:07Z</dcterms:modified>
</cp:coreProperties>
</file>