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9" r:id="rId1"/>
    <p:sldMasterId id="2147483691" r:id="rId2"/>
    <p:sldMasterId id="2147483693" r:id="rId3"/>
    <p:sldMasterId id="2147483703" r:id="rId4"/>
    <p:sldMasterId id="2147483815" r:id="rId5"/>
    <p:sldMasterId id="2147483819" r:id="rId6"/>
  </p:sldMasterIdLst>
  <p:notesMasterIdLst>
    <p:notesMasterId r:id="rId58"/>
  </p:notesMasterIdLst>
  <p:handoutMasterIdLst>
    <p:handoutMasterId r:id="rId59"/>
  </p:handoutMasterIdLst>
  <p:sldIdLst>
    <p:sldId id="2767" r:id="rId7"/>
    <p:sldId id="565" r:id="rId8"/>
    <p:sldId id="566" r:id="rId9"/>
    <p:sldId id="3416" r:id="rId10"/>
    <p:sldId id="3686" r:id="rId11"/>
    <p:sldId id="3837" r:id="rId12"/>
    <p:sldId id="3830" r:id="rId13"/>
    <p:sldId id="3838" r:id="rId14"/>
    <p:sldId id="3831" r:id="rId15"/>
    <p:sldId id="3832" r:id="rId16"/>
    <p:sldId id="3833" r:id="rId17"/>
    <p:sldId id="3834" r:id="rId18"/>
    <p:sldId id="3839" r:id="rId19"/>
    <p:sldId id="3840" r:id="rId20"/>
    <p:sldId id="3835" r:id="rId21"/>
    <p:sldId id="3836" r:id="rId22"/>
    <p:sldId id="3486" r:id="rId23"/>
    <p:sldId id="3829" r:id="rId24"/>
    <p:sldId id="3841" r:id="rId25"/>
    <p:sldId id="3826" r:id="rId26"/>
    <p:sldId id="3828" r:id="rId27"/>
    <p:sldId id="3843" r:id="rId28"/>
    <p:sldId id="3842" r:id="rId29"/>
    <p:sldId id="3827" r:id="rId30"/>
    <p:sldId id="3844" r:id="rId31"/>
    <p:sldId id="3845" r:id="rId32"/>
    <p:sldId id="3441" r:id="rId33"/>
    <p:sldId id="3442" r:id="rId34"/>
    <p:sldId id="3825" r:id="rId35"/>
    <p:sldId id="3846" r:id="rId36"/>
    <p:sldId id="3847" r:id="rId37"/>
    <p:sldId id="3443" r:id="rId38"/>
    <p:sldId id="3444" r:id="rId39"/>
    <p:sldId id="3848" r:id="rId40"/>
    <p:sldId id="3849" r:id="rId41"/>
    <p:sldId id="3318" r:id="rId42"/>
    <p:sldId id="3044" r:id="rId43"/>
    <p:sldId id="3850" r:id="rId44"/>
    <p:sldId id="3851" r:id="rId45"/>
    <p:sldId id="3857" r:id="rId46"/>
    <p:sldId id="3852" r:id="rId47"/>
    <p:sldId id="3853" r:id="rId48"/>
    <p:sldId id="3854" r:id="rId49"/>
    <p:sldId id="3855" r:id="rId50"/>
    <p:sldId id="3856" r:id="rId51"/>
    <p:sldId id="3612" r:id="rId52"/>
    <p:sldId id="3780" r:id="rId53"/>
    <p:sldId id="3781" r:id="rId54"/>
    <p:sldId id="1391" r:id="rId55"/>
    <p:sldId id="3484" r:id="rId56"/>
    <p:sldId id="627" r:id="rId5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DA3"/>
    <a:srgbClr val="FE2602"/>
    <a:srgbClr val="848484"/>
    <a:srgbClr val="FF66FF"/>
    <a:srgbClr val="FFFF00"/>
    <a:srgbClr val="CC9900"/>
    <a:srgbClr val="996633"/>
    <a:srgbClr val="663300"/>
    <a:srgbClr val="2856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1254" autoAdjust="0"/>
  </p:normalViewPr>
  <p:slideViewPr>
    <p:cSldViewPr>
      <p:cViewPr varScale="1">
        <p:scale>
          <a:sx n="116" d="100"/>
          <a:sy n="116" d="100"/>
        </p:scale>
        <p:origin x="121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-8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8DE024-E918-4E64-9A15-A46A6E4885D2}" type="datetimeFigureOut">
              <a:rPr lang="en-US" smtClean="0"/>
              <a:pPr/>
              <a:t>11/4/2014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3DB4A4-8A09-43B9-B8E9-F59D4F18FB14}" type="slidenum">
              <a:rPr lang="es-PR" smtClean="0"/>
              <a:pPr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78048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E96FC2E-92B0-4858-A30A-9BB3A28AE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86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654D7-4969-4874-B696-F79E6491E7A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1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51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41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55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8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77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67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85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95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59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99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9417E-63BB-449D-BC72-FFE2165E801D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3479233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36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49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56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55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88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14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76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78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65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6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EF668E-9D52-45FD-A50E-B390863C58B5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1639782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11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42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8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135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24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76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21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007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282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61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632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49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039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815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369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702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427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69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583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9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970939" y="8829824"/>
            <a:ext cx="3037840" cy="46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0" tIns="46585" rIns="93170" bIns="46585" anchor="b"/>
          <a:lstStyle/>
          <a:p>
            <a:pPr algn="r"/>
            <a:fld id="{A81C3BFB-BBE1-4283-851A-447CDD52158C}" type="slidenum">
              <a:rPr lang="en-US" sz="1200">
                <a:solidFill>
                  <a:srgbClr val="000000"/>
                </a:solidFill>
                <a:latin typeface="Arial" charset="0"/>
              </a:rPr>
              <a:pPr algn="r"/>
              <a:t>49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2639580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192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654D7-4969-4874-B696-F79E6491E7A0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305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EB734-796A-4E95-A47B-64E8B6749061}" type="slidenum">
              <a:rPr lang="en-US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39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7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88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48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6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Rectangle 11"/>
          <p:cNvSpPr>
            <a:spLocks noChangeArrowheads="1"/>
          </p:cNvSpPr>
          <p:nvPr/>
        </p:nvSpPr>
        <p:spPr bwMode="auto">
          <a:xfrm flipV="1">
            <a:off x="315913" y="3260725"/>
            <a:ext cx="8693150" cy="555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1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BDBD18-52EC-4543-95A7-94002FFBA35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7" name="Picture 16" descr="IBB2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0" y="2819400"/>
            <a:ext cx="1122680" cy="990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062A0-DF63-4C85-B593-9A872A4EBE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4"/>
            <a:ext cx="1951039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9" y="214314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80A9-21B9-4C04-BCE9-635D935807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A03716-500E-4B3F-A17A-1660A8F2CB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21620-7B8A-449A-98FB-69EC33E1586B}" type="datetime1">
              <a:rPr lang="en-US">
                <a:solidFill>
                  <a:srgbClr val="000000"/>
                </a:solidFill>
              </a:rPr>
              <a:pPr/>
              <a:t>11/4/2014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26BC6-9C44-4822-8B07-F963A8030F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5B1C-0384-499A-9270-D850812709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Rectangle 11"/>
          <p:cNvSpPr>
            <a:spLocks noChangeArrowheads="1"/>
          </p:cNvSpPr>
          <p:nvPr/>
        </p:nvSpPr>
        <p:spPr bwMode="auto">
          <a:xfrm flipV="1">
            <a:off x="315913" y="3260725"/>
            <a:ext cx="8693150" cy="555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1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215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BDBD18-52EC-4543-95A7-94002FFBA351}" type="slidenum">
              <a:rPr lang="en-US">
                <a:solidFill>
                  <a:srgbClr val="1C1C1C"/>
                </a:solidFill>
              </a:rPr>
              <a:pPr/>
              <a:t>‹#›</a:t>
            </a:fld>
            <a:endParaRPr lang="en-US">
              <a:solidFill>
                <a:srgbClr val="1C1C1C"/>
              </a:solidFill>
            </a:endParaRPr>
          </a:p>
        </p:txBody>
      </p:sp>
      <p:pic>
        <p:nvPicPr>
          <p:cNvPr id="17" name="Picture 16" descr="IBB2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0" y="2819400"/>
            <a:ext cx="11226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87546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5404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7FCE1-6554-404F-86D6-A65B7CF1D1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2645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C4B-4773-43DA-A1DB-4AFD6C3304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56603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3FDD6-FB54-4892-B09D-2EA4B74740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91159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F163F-9188-4589-9629-C6C2491F6D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86681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5B1C-0384-499A-9270-D850812709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2372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C6D93-0A32-41BA-AB7C-6F9269F4E8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29747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4993C-7D65-48A2-93F3-36FEC830A3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02230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062A0-DF63-4C85-B593-9A872A4EB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85467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4"/>
            <a:ext cx="1951039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9" y="214314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80A9-21B9-4C04-BCE9-635D935807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6753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A03716-500E-4B3F-A17A-1660A8F2CB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1732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7FCE1-6554-404F-86D6-A65B7CF1D1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C4B-4773-43DA-A1DB-4AFD6C3304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3FDD6-FB54-4892-B09D-2EA4B74740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F163F-9188-4589-9629-C6C2491F6D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5B1C-0384-499A-9270-D850812709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C6D93-0A32-41BA-AB7C-6F9269F4E8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4993C-7D65-48A2-93F3-36FEC830A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87" r:id="rId12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" name="Picture 14" descr="IBB2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4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media.org/resources/illustrations/sweet-publishing/deuteronomy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C845-AC6A-4CB1-AD25-7DB23307EAA9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76200"/>
            <a:ext cx="8763000" cy="3429000"/>
          </a:xfrm>
          <a:solidFill>
            <a:schemeClr val="tx1">
              <a:alpha val="44000"/>
            </a:schemeClr>
          </a:solidFill>
          <a:ln/>
          <a:effectLst>
            <a:softEdge rad="127000"/>
          </a:effectLst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Estudio 3: </a:t>
            </a:r>
            <a:endParaRPr lang="es-P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  <a:p>
            <a:pPr marL="0" indent="0" algn="ctr">
              <a:buFontTx/>
              <a:buNone/>
            </a:pPr>
            <a:r>
              <a:rPr lang="es-E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Las Victorias son de Dios</a:t>
            </a:r>
          </a:p>
          <a:p>
            <a:pPr marL="0" indent="0" algn="ctr">
              <a:buFontTx/>
              <a:buNone/>
            </a:pPr>
            <a:r>
              <a:rPr lang="es-P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(Deuteronomio 3.1 – 4.49) </a:t>
            </a:r>
          </a:p>
          <a:p>
            <a:pPr marL="0" indent="0" algn="ctr">
              <a:buFontTx/>
              <a:buNone/>
            </a:pPr>
            <a:r>
              <a:rPr lang="es-P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4 de noviembre de 2014</a:t>
            </a:r>
            <a:endParaRPr lang="es-P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060951" y="6468785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dirty="0">
                <a:solidFill>
                  <a:srgbClr val="D5D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Iglesia Bíblica Bautista de </a:t>
            </a:r>
            <a:r>
              <a:rPr lang="es-PR" dirty="0" smtClean="0">
                <a:solidFill>
                  <a:srgbClr val="D5D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Aguadilla</a:t>
            </a:r>
            <a:endParaRPr lang="es-PR" dirty="0">
              <a:solidFill>
                <a:srgbClr val="D5D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3400" y="6472238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R" i="1" dirty="0">
                <a:solidFill>
                  <a:srgbClr val="D5D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Biblia Libro por Libro, CBP</a:t>
            </a:r>
            <a:r>
              <a:rPr lang="en-US" i="1" baseline="30000" dirty="0">
                <a:solidFill>
                  <a:srgbClr val="D5D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®</a:t>
            </a:r>
            <a:endParaRPr lang="en-US" dirty="0">
              <a:solidFill>
                <a:srgbClr val="D5D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979" y="6112430"/>
            <a:ext cx="842042" cy="74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4014698"/>
            <a:ext cx="8794751" cy="1323439"/>
          </a:xfrm>
          <a:prstGeom prst="rect">
            <a:avLst/>
          </a:prstGeom>
          <a:solidFill>
            <a:schemeClr val="tx1">
              <a:alpha val="4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s-P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Unidad </a:t>
            </a: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1: La Fidelidad de Dios</a:t>
            </a:r>
            <a:endParaRPr lang="es-P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889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5410200" cy="4719638"/>
          </a:xfrm>
        </p:spPr>
        <p:txBody>
          <a:bodyPr>
            <a:normAutofit fontScale="77500" lnSpcReduction="20000"/>
          </a:bodyPr>
          <a:lstStyle/>
          <a:p>
            <a:r>
              <a:rPr lang="es-ES" b="1" dirty="0" err="1">
                <a:latin typeface="Candara" panose="020E0502030303020204" pitchFamily="34" charset="0"/>
              </a:rPr>
              <a:t>Moab</a:t>
            </a:r>
            <a:r>
              <a:rPr lang="es-ES" b="1" dirty="0">
                <a:latin typeface="Candara" panose="020E0502030303020204" pitchFamily="34" charset="0"/>
              </a:rPr>
              <a:t> </a:t>
            </a:r>
            <a:r>
              <a:rPr lang="es-ES" dirty="0">
                <a:latin typeface="Candara" panose="020E0502030303020204" pitchFamily="34" charset="0"/>
              </a:rPr>
              <a:t>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9–18</a:t>
            </a:r>
            <a:r>
              <a:rPr lang="es-ES" dirty="0">
                <a:latin typeface="Candara" panose="020E0502030303020204" pitchFamily="34" charset="0"/>
              </a:rPr>
              <a:t>) y </a:t>
            </a:r>
            <a:r>
              <a:rPr lang="es-ES" b="1" dirty="0">
                <a:latin typeface="Candara" panose="020E0502030303020204" pitchFamily="34" charset="0"/>
              </a:rPr>
              <a:t>Amón</a:t>
            </a:r>
            <a:r>
              <a:rPr lang="es-ES" dirty="0">
                <a:latin typeface="Candara" panose="020E0502030303020204" pitchFamily="34" charset="0"/>
              </a:rPr>
              <a:t>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19–23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Estos </a:t>
            </a:r>
            <a:r>
              <a:rPr lang="es-ES" dirty="0">
                <a:latin typeface="Candara" panose="020E0502030303020204" pitchFamily="34" charset="0"/>
              </a:rPr>
              <a:t>dos pueblos eran el fruto de la relación incestuosa entre Lot y sus hijas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Génesis 19:30–38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Jehová </a:t>
            </a:r>
            <a:r>
              <a:rPr lang="es-ES" dirty="0">
                <a:latin typeface="Candara" panose="020E0502030303020204" pitchFamily="34" charset="0"/>
              </a:rPr>
              <a:t>dijo claramente “no te daré posesión de su tierra”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9, 19</a:t>
            </a:r>
            <a:r>
              <a:rPr lang="es-ES" dirty="0">
                <a:latin typeface="Candara" panose="020E0502030303020204" pitchFamily="34" charset="0"/>
              </a:rPr>
              <a:t>) porque ese territorio ya había sido entregado a los hijos de Lot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9, 19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Estos </a:t>
            </a:r>
            <a:r>
              <a:rPr lang="es-ES" dirty="0">
                <a:latin typeface="Candara" panose="020E0502030303020204" pitchFamily="34" charset="0"/>
              </a:rPr>
              <a:t>tres pueblos se salvaron de un enfrentamiento militar con Israel por instrucción explícita de Dios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4098" name="Picture 2" descr="http://bibleencyclopedia.com/picturesjpeg/LOT_FLEEING_SOD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595"/>
          <a:stretch/>
        </p:blipFill>
        <p:spPr bwMode="auto">
          <a:xfrm>
            <a:off x="5442284" y="1828800"/>
            <a:ext cx="370171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5929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4953000" cy="4719638"/>
          </a:xfrm>
        </p:spPr>
        <p:txBody>
          <a:bodyPr>
            <a:normAutofit/>
          </a:bodyPr>
          <a:lstStyle/>
          <a:p>
            <a:r>
              <a:rPr lang="es-ES" sz="2500" b="1" dirty="0">
                <a:latin typeface="Candara" panose="020E0502030303020204" pitchFamily="34" charset="0"/>
              </a:rPr>
              <a:t>Pueblos derrotados </a:t>
            </a:r>
            <a:r>
              <a:rPr lang="es-ES" sz="2500" b="1" dirty="0">
                <a:solidFill>
                  <a:srgbClr val="FF0000"/>
                </a:solidFill>
                <a:latin typeface="Candara" panose="020E0502030303020204" pitchFamily="34" charset="0"/>
              </a:rPr>
              <a:t>2:24–3:11</a:t>
            </a:r>
          </a:p>
          <a:p>
            <a:r>
              <a:rPr lang="es-ES" sz="2500" dirty="0">
                <a:latin typeface="Candara" panose="020E0502030303020204" pitchFamily="34" charset="0"/>
              </a:rPr>
              <a:t>Dos áreas de </a:t>
            </a:r>
            <a:r>
              <a:rPr lang="es-ES" sz="2500" dirty="0" err="1">
                <a:latin typeface="Candara" panose="020E0502030303020204" pitchFamily="34" charset="0"/>
              </a:rPr>
              <a:t>Transjordania</a:t>
            </a:r>
            <a:r>
              <a:rPr lang="es-ES" sz="2500" dirty="0">
                <a:latin typeface="Candara" panose="020E0502030303020204" pitchFamily="34" charset="0"/>
              </a:rPr>
              <a:t> (</a:t>
            </a:r>
            <a:r>
              <a:rPr lang="es-ES" sz="2500" dirty="0" err="1">
                <a:latin typeface="Candara" panose="020E0502030303020204" pitchFamily="34" charset="0"/>
              </a:rPr>
              <a:t>Hesbón</a:t>
            </a:r>
            <a:r>
              <a:rPr lang="es-ES" sz="2500" dirty="0">
                <a:latin typeface="Candara" panose="020E0502030303020204" pitchFamily="34" charset="0"/>
              </a:rPr>
              <a:t> y </a:t>
            </a:r>
            <a:r>
              <a:rPr lang="es-ES" sz="2500" dirty="0" err="1">
                <a:latin typeface="Candara" panose="020E0502030303020204" pitchFamily="34" charset="0"/>
              </a:rPr>
              <a:t>Basán</a:t>
            </a:r>
            <a:r>
              <a:rPr lang="es-ES" sz="2500" dirty="0">
                <a:latin typeface="Candara" panose="020E0502030303020204" pitchFamily="34" charset="0"/>
              </a:rPr>
              <a:t>) se habían incluido como parte de la tierra prometida y por esto tenían que ser conquistadas. </a:t>
            </a:r>
            <a:endParaRPr lang="es-ES" sz="2500" dirty="0" smtClean="0">
              <a:latin typeface="Candara" panose="020E0502030303020204" pitchFamily="34" charset="0"/>
            </a:endParaRPr>
          </a:p>
          <a:p>
            <a:r>
              <a:rPr lang="es-ES" sz="2500" dirty="0" smtClean="0">
                <a:latin typeface="Candara" panose="020E0502030303020204" pitchFamily="34" charset="0"/>
              </a:rPr>
              <a:t>Es </a:t>
            </a:r>
            <a:r>
              <a:rPr lang="es-ES" sz="2500" dirty="0">
                <a:latin typeface="Candara" panose="020E0502030303020204" pitchFamily="34" charset="0"/>
              </a:rPr>
              <a:t>con estos sucesos que Israel comenzó a tomar posesión de su herencia</a:t>
            </a:r>
            <a:r>
              <a:rPr lang="es-ES" sz="2500" dirty="0" smtClean="0">
                <a:latin typeface="Candara" panose="020E0502030303020204" pitchFamily="34" charset="0"/>
              </a:rPr>
              <a:t>.</a:t>
            </a:r>
            <a:endParaRPr lang="es-ES" sz="2500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667" t="13431" r="1679" b="44986"/>
          <a:stretch/>
        </p:blipFill>
        <p:spPr>
          <a:xfrm>
            <a:off x="5232400" y="1828800"/>
            <a:ext cx="3911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19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4876800" cy="4719638"/>
          </a:xfrm>
        </p:spPr>
        <p:txBody>
          <a:bodyPr>
            <a:normAutofit fontScale="85000" lnSpcReduction="10000"/>
          </a:bodyPr>
          <a:lstStyle/>
          <a:p>
            <a:r>
              <a:rPr lang="es-ES" dirty="0" err="1">
                <a:latin typeface="Candara" panose="020E0502030303020204" pitchFamily="34" charset="0"/>
              </a:rPr>
              <a:t>Sehón</a:t>
            </a:r>
            <a:r>
              <a:rPr lang="es-ES" dirty="0">
                <a:latin typeface="Candara" panose="020E0502030303020204" pitchFamily="34" charset="0"/>
              </a:rPr>
              <a:t> rey de </a:t>
            </a:r>
            <a:r>
              <a:rPr lang="es-ES" b="1" dirty="0" err="1">
                <a:latin typeface="Candara" panose="020E0502030303020204" pitchFamily="34" charset="0"/>
              </a:rPr>
              <a:t>Hesbón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2:24–37</a:t>
            </a:r>
            <a:r>
              <a:rPr lang="es-ES" dirty="0">
                <a:latin typeface="Candara" panose="020E0502030303020204" pitchFamily="34" charset="0"/>
              </a:rPr>
              <a:t>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Tome </a:t>
            </a:r>
            <a:r>
              <a:rPr lang="es-ES" dirty="0">
                <a:latin typeface="Candara" panose="020E0502030303020204" pitchFamily="34" charset="0"/>
              </a:rPr>
              <a:t>nota de los mandatos y promesas que aparecen en los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versículos 24–25</a:t>
            </a:r>
            <a:r>
              <a:rPr lang="es-ES" dirty="0">
                <a:latin typeface="Candara" panose="020E0502030303020204" pitchFamily="34" charset="0"/>
              </a:rPr>
              <a:t>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No </a:t>
            </a:r>
            <a:r>
              <a:rPr lang="es-ES" dirty="0">
                <a:latin typeface="Candara" panose="020E0502030303020204" pitchFamily="34" charset="0"/>
              </a:rPr>
              <a:t>cabía duda. Jehová iba a darles la victoria sobre este rey y los suyos.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La </a:t>
            </a:r>
            <a:r>
              <a:rPr lang="es-ES" dirty="0">
                <a:latin typeface="Candara" panose="020E0502030303020204" pitchFamily="34" charset="0"/>
              </a:rPr>
              <a:t>oferta de una travesía pacífica por su territorio fue rechazada rotundamente por </a:t>
            </a:r>
            <a:r>
              <a:rPr lang="es-ES" dirty="0" err="1">
                <a:latin typeface="Candara" panose="020E0502030303020204" pitchFamily="34" charset="0"/>
              </a:rPr>
              <a:t>Sehón</a:t>
            </a:r>
            <a:r>
              <a:rPr lang="es-ES" dirty="0">
                <a:latin typeface="Candara" panose="020E0502030303020204" pitchFamily="34" charset="0"/>
              </a:rPr>
              <a:t>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26–30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2050" name="Picture 2" descr="http://st-listas.20minutos.es/images/2013-03/358120/3964888_640px.jpg?136424529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1" r="11764"/>
          <a:stretch/>
        </p:blipFill>
        <p:spPr bwMode="auto">
          <a:xfrm>
            <a:off x="5023022" y="1818824"/>
            <a:ext cx="4114800" cy="504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6569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4870622" cy="4719638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corazón de éste fue endurecido por el Señor, acto por el cual Jehová confirmó lo que el rey mismo había hecho. </a:t>
            </a:r>
            <a:r>
              <a:rPr lang="es-ES" dirty="0" err="1">
                <a:latin typeface="Candara" panose="020E0502030303020204" pitchFamily="34" charset="0"/>
              </a:rPr>
              <a:t>Sehón</a:t>
            </a:r>
            <a:r>
              <a:rPr lang="es-ES" dirty="0">
                <a:latin typeface="Candara" panose="020E0502030303020204" pitchFamily="34" charset="0"/>
              </a:rPr>
              <a:t> se había endurecido y por esto Dios hizo que fuera obstinado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30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En </a:t>
            </a:r>
            <a:r>
              <a:rPr lang="es-ES" dirty="0">
                <a:latin typeface="Candara" panose="020E0502030303020204" pitchFamily="34" charset="0"/>
              </a:rPr>
              <a:t>el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31 </a:t>
            </a:r>
            <a:r>
              <a:rPr lang="es-ES" dirty="0">
                <a:latin typeface="Candara" panose="020E0502030303020204" pitchFamily="34" charset="0"/>
              </a:rPr>
              <a:t>de nuevo vemos la disyuntiva “yo he comenzado a entregar …; comienza a tomar posesión”.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2" descr="http://st-listas.20minutos.es/images/2013-03/358120/3964888_640px.jpg?136424529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1" r="11764"/>
          <a:stretch/>
        </p:blipFill>
        <p:spPr bwMode="auto">
          <a:xfrm>
            <a:off x="5023022" y="1818824"/>
            <a:ext cx="4114800" cy="504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0576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4953000" cy="4719638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La </a:t>
            </a:r>
            <a:r>
              <a:rPr lang="es-ES" dirty="0">
                <a:latin typeface="Candara" panose="020E0502030303020204" pitchFamily="34" charset="0"/>
              </a:rPr>
              <a:t>promesa y el mandato siempre van juntos.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Fíjese </a:t>
            </a:r>
            <a:r>
              <a:rPr lang="es-ES" dirty="0">
                <a:latin typeface="Candara" panose="020E0502030303020204" pitchFamily="34" charset="0"/>
              </a:rPr>
              <a:t>bien en el resultado del conflicto: Jehová entregó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31a, 33, 36b</a:t>
            </a:r>
            <a:r>
              <a:rPr lang="es-ES" dirty="0">
                <a:latin typeface="Candara" panose="020E0502030303020204" pitchFamily="34" charset="0"/>
              </a:rPr>
              <a:t>) e Israel tomó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31b, 34, 35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Al </a:t>
            </a:r>
            <a:r>
              <a:rPr lang="es-ES" dirty="0">
                <a:latin typeface="Candara" panose="020E0502030303020204" pitchFamily="34" charset="0"/>
              </a:rPr>
              <a:t>fin y al cabo la victoria pertenecía al Omnipotente, no a los israelitas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2" descr="http://st-listas.20minutos.es/images/2013-03/358120/3964888_640px.jpg?136424529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1" r="11764"/>
          <a:stretch/>
        </p:blipFill>
        <p:spPr bwMode="auto">
          <a:xfrm>
            <a:off x="5023022" y="1818824"/>
            <a:ext cx="4114800" cy="504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353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4876800" cy="4719638"/>
          </a:xfrm>
        </p:spPr>
        <p:txBody>
          <a:bodyPr>
            <a:normAutofit fontScale="77500" lnSpcReduction="20000"/>
          </a:bodyPr>
          <a:lstStyle/>
          <a:p>
            <a:r>
              <a:rPr lang="es-ES" dirty="0" err="1">
                <a:latin typeface="Candara" panose="020E0502030303020204" pitchFamily="34" charset="0"/>
              </a:rPr>
              <a:t>Og</a:t>
            </a:r>
            <a:r>
              <a:rPr lang="es-ES" dirty="0">
                <a:latin typeface="Candara" panose="020E0502030303020204" pitchFamily="34" charset="0"/>
              </a:rPr>
              <a:t> rey de </a:t>
            </a:r>
            <a:r>
              <a:rPr lang="es-ES" b="1" dirty="0" err="1">
                <a:latin typeface="Candara" panose="020E0502030303020204" pitchFamily="34" charset="0"/>
              </a:rPr>
              <a:t>Basán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3:1–11</a:t>
            </a:r>
            <a:r>
              <a:rPr lang="es-ES" dirty="0">
                <a:latin typeface="Candara" panose="020E0502030303020204" pitchFamily="34" charset="0"/>
              </a:rPr>
              <a:t>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En </a:t>
            </a:r>
            <a:r>
              <a:rPr lang="es-ES" dirty="0">
                <a:latin typeface="Candara" panose="020E0502030303020204" pitchFamily="34" charset="0"/>
              </a:rPr>
              <a:t>este caso también vemos la combinación de mandato y promesa.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Jehová </a:t>
            </a:r>
            <a:r>
              <a:rPr lang="es-ES" dirty="0">
                <a:latin typeface="Candara" panose="020E0502030303020204" pitchFamily="34" charset="0"/>
              </a:rPr>
              <a:t>entregó a </a:t>
            </a:r>
            <a:r>
              <a:rPr lang="es-ES" dirty="0" err="1">
                <a:latin typeface="Candara" panose="020E0502030303020204" pitchFamily="34" charset="0"/>
              </a:rPr>
              <a:t>Og</a:t>
            </a:r>
            <a:r>
              <a:rPr lang="es-ES" dirty="0">
                <a:latin typeface="Candara" panose="020E0502030303020204" pitchFamily="34" charset="0"/>
              </a:rPr>
              <a:t> rey de </a:t>
            </a:r>
            <a:r>
              <a:rPr lang="es-ES" dirty="0" err="1">
                <a:latin typeface="Candara" panose="020E0502030303020204" pitchFamily="34" charset="0"/>
              </a:rPr>
              <a:t>Basán</a:t>
            </a:r>
            <a:r>
              <a:rPr lang="es-ES" dirty="0">
                <a:latin typeface="Candara" panose="020E0502030303020204" pitchFamily="34" charset="0"/>
              </a:rPr>
              <a:t> y todos sus dominios a los israelitas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3</a:t>
            </a:r>
            <a:r>
              <a:rPr lang="es-ES" dirty="0">
                <a:latin typeface="Candara" panose="020E0502030303020204" pitchFamily="34" charset="0"/>
              </a:rPr>
              <a:t>) y estos tomaron posesión de todo su territorio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4, 7, 8–10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Este </a:t>
            </a:r>
            <a:r>
              <a:rPr lang="es-ES" dirty="0">
                <a:latin typeface="Candara" panose="020E0502030303020204" pitchFamily="34" charset="0"/>
              </a:rPr>
              <a:t>monarca fue el último de los gigantes.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Las </a:t>
            </a:r>
            <a:r>
              <a:rPr lang="es-ES" dirty="0">
                <a:latin typeface="Candara" panose="020E0502030303020204" pitchFamily="34" charset="0"/>
              </a:rPr>
              <a:t>medidas que se dan son de su sarcófago o ataúd y no de su cama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1026" name="Picture 2" descr="http://upload.wikimedia.org/wikipedia/commons/b/bc/Og%27s_Bed_%28crop%2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252" y="1811872"/>
            <a:ext cx="3381748" cy="50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418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8305800" cy="471963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A través de estos acontecimientos, el pueblo de Dios se preparó militarmente para reconocer que Jehová era soberano en todos los movimientos bélicos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2:37</a:t>
            </a:r>
            <a:r>
              <a:rPr lang="es-ES" dirty="0">
                <a:latin typeface="Candara" panose="020E0502030303020204" pitchFamily="34" charset="0"/>
              </a:rPr>
              <a:t>) y que la victoria siempre era de él: “porque Jehová vuestro Dios, él es el que pelea por vosotros”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3:22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Desde </a:t>
            </a:r>
            <a:r>
              <a:rPr lang="es-ES" dirty="0">
                <a:latin typeface="Candara" panose="020E0502030303020204" pitchFamily="34" charset="0"/>
              </a:rPr>
              <a:t>el principio, la geografía no había cambiado: ya fuera en </a:t>
            </a:r>
            <a:r>
              <a:rPr lang="es-ES" dirty="0" err="1">
                <a:latin typeface="Candara" panose="020E0502030303020204" pitchFamily="34" charset="0"/>
              </a:rPr>
              <a:t>Transjordania</a:t>
            </a:r>
            <a:r>
              <a:rPr lang="es-ES" dirty="0">
                <a:latin typeface="Candara" panose="020E0502030303020204" pitchFamily="34" charset="0"/>
              </a:rPr>
              <a:t> o en Cisjordania, “Jehová tu Dios” siempre daba el triunfo.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194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150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20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8610600" cy="4719638"/>
          </a:xfrm>
        </p:spPr>
        <p:txBody>
          <a:bodyPr>
            <a:normAutofit fontScale="77500" lnSpcReduction="2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“</a:t>
            </a:r>
            <a:r>
              <a:rPr lang="es-ES" i="1" dirty="0">
                <a:latin typeface="Candara" panose="020E0502030303020204" pitchFamily="34" charset="0"/>
              </a:rPr>
              <a:t>Y esta tierra que heredamos en aquel tiempo, desde </a:t>
            </a:r>
            <a:r>
              <a:rPr lang="es-ES" i="1" dirty="0" err="1">
                <a:latin typeface="Candara" panose="020E0502030303020204" pitchFamily="34" charset="0"/>
              </a:rPr>
              <a:t>Aroer</a:t>
            </a:r>
            <a:r>
              <a:rPr lang="es-ES" i="1" dirty="0">
                <a:latin typeface="Candara" panose="020E0502030303020204" pitchFamily="34" charset="0"/>
              </a:rPr>
              <a:t>, que está junto al arroyo de </a:t>
            </a:r>
            <a:r>
              <a:rPr lang="es-ES" i="1" dirty="0" err="1">
                <a:latin typeface="Candara" panose="020E0502030303020204" pitchFamily="34" charset="0"/>
              </a:rPr>
              <a:t>Arnón</a:t>
            </a:r>
            <a:r>
              <a:rPr lang="es-ES" i="1" dirty="0">
                <a:latin typeface="Candara" panose="020E0502030303020204" pitchFamily="34" charset="0"/>
              </a:rPr>
              <a:t>, y la mitad del monte de Galaad con sus ciudades, la di a los </a:t>
            </a:r>
            <a:r>
              <a:rPr lang="es-ES" i="1" dirty="0" err="1">
                <a:latin typeface="Candara" panose="020E0502030303020204" pitchFamily="34" charset="0"/>
              </a:rPr>
              <a:t>rubenitas</a:t>
            </a:r>
            <a:r>
              <a:rPr lang="es-ES" i="1" dirty="0">
                <a:latin typeface="Candara" panose="020E0502030303020204" pitchFamily="34" charset="0"/>
              </a:rPr>
              <a:t> y a los </a:t>
            </a:r>
            <a:r>
              <a:rPr lang="es-ES" i="1" dirty="0" err="1">
                <a:latin typeface="Candara" panose="020E0502030303020204" pitchFamily="34" charset="0"/>
              </a:rPr>
              <a:t>gaditas</a:t>
            </a:r>
            <a:r>
              <a:rPr lang="es-ES" i="1" dirty="0">
                <a:latin typeface="Candara" panose="020E0502030303020204" pitchFamily="34" charset="0"/>
              </a:rPr>
              <a:t>; y el resto de Galaad, y todo </a:t>
            </a:r>
            <a:r>
              <a:rPr lang="es-ES" i="1" dirty="0" err="1">
                <a:latin typeface="Candara" panose="020E0502030303020204" pitchFamily="34" charset="0"/>
              </a:rPr>
              <a:t>Basán</a:t>
            </a:r>
            <a:r>
              <a:rPr lang="es-ES" i="1" dirty="0">
                <a:latin typeface="Candara" panose="020E0502030303020204" pitchFamily="34" charset="0"/>
              </a:rPr>
              <a:t>, del reino de </a:t>
            </a:r>
            <a:r>
              <a:rPr lang="es-ES" i="1" dirty="0" err="1">
                <a:latin typeface="Candara" panose="020E0502030303020204" pitchFamily="34" charset="0"/>
              </a:rPr>
              <a:t>Og</a:t>
            </a:r>
            <a:r>
              <a:rPr lang="es-ES" i="1" dirty="0">
                <a:latin typeface="Candara" panose="020E0502030303020204" pitchFamily="34" charset="0"/>
              </a:rPr>
              <a:t>, toda la tierra de </a:t>
            </a:r>
            <a:r>
              <a:rPr lang="es-ES" i="1" dirty="0" err="1">
                <a:latin typeface="Candara" panose="020E0502030303020204" pitchFamily="34" charset="0"/>
              </a:rPr>
              <a:t>Argob</a:t>
            </a:r>
            <a:r>
              <a:rPr lang="es-ES" i="1" dirty="0">
                <a:latin typeface="Candara" panose="020E0502030303020204" pitchFamily="34" charset="0"/>
              </a:rPr>
              <a:t>, que se llamaba la tierra de los gigantes, lo di a la media tribu de Manasés. Jair hijo de Manasés tomó toda la tierra de </a:t>
            </a:r>
            <a:r>
              <a:rPr lang="es-ES" i="1" dirty="0" err="1">
                <a:latin typeface="Candara" panose="020E0502030303020204" pitchFamily="34" charset="0"/>
              </a:rPr>
              <a:t>Argob</a:t>
            </a:r>
            <a:r>
              <a:rPr lang="es-ES" i="1" dirty="0">
                <a:latin typeface="Candara" panose="020E0502030303020204" pitchFamily="34" charset="0"/>
              </a:rPr>
              <a:t> hasta el límite con </a:t>
            </a:r>
            <a:r>
              <a:rPr lang="es-ES" i="1" dirty="0" err="1">
                <a:latin typeface="Candara" panose="020E0502030303020204" pitchFamily="34" charset="0"/>
              </a:rPr>
              <a:t>Gesur</a:t>
            </a:r>
            <a:r>
              <a:rPr lang="es-ES" i="1" dirty="0">
                <a:latin typeface="Candara" panose="020E0502030303020204" pitchFamily="34" charset="0"/>
              </a:rPr>
              <a:t> y </a:t>
            </a:r>
            <a:r>
              <a:rPr lang="es-ES" i="1" dirty="0" err="1">
                <a:latin typeface="Candara" panose="020E0502030303020204" pitchFamily="34" charset="0"/>
              </a:rPr>
              <a:t>Maaca</a:t>
            </a:r>
            <a:r>
              <a:rPr lang="es-ES" i="1" dirty="0">
                <a:latin typeface="Candara" panose="020E0502030303020204" pitchFamily="34" charset="0"/>
              </a:rPr>
              <a:t>, y la llamó por su nombre, </a:t>
            </a:r>
            <a:r>
              <a:rPr lang="es-ES" i="1" dirty="0" err="1">
                <a:latin typeface="Candara" panose="020E0502030303020204" pitchFamily="34" charset="0"/>
              </a:rPr>
              <a:t>Basán-havot-jair</a:t>
            </a:r>
            <a:r>
              <a:rPr lang="es-ES" i="1" dirty="0">
                <a:latin typeface="Candara" panose="020E0502030303020204" pitchFamily="34" charset="0"/>
              </a:rPr>
              <a:t>, hasta hoy. Y Galaad se lo di a </a:t>
            </a:r>
            <a:r>
              <a:rPr lang="es-ES" i="1" dirty="0" err="1">
                <a:latin typeface="Candara" panose="020E0502030303020204" pitchFamily="34" charset="0"/>
              </a:rPr>
              <a:t>Maquir</a:t>
            </a:r>
            <a:r>
              <a:rPr lang="es-ES" i="1" dirty="0">
                <a:latin typeface="Candara" panose="020E0502030303020204" pitchFamily="34" charset="0"/>
              </a:rPr>
              <a:t>. Y a los </a:t>
            </a:r>
            <a:r>
              <a:rPr lang="es-ES" i="1" dirty="0" err="1">
                <a:latin typeface="Candara" panose="020E0502030303020204" pitchFamily="34" charset="0"/>
              </a:rPr>
              <a:t>rubenitas</a:t>
            </a:r>
            <a:r>
              <a:rPr lang="es-ES" i="1" dirty="0">
                <a:latin typeface="Candara" panose="020E0502030303020204" pitchFamily="34" charset="0"/>
              </a:rPr>
              <a:t> y </a:t>
            </a:r>
            <a:r>
              <a:rPr lang="es-ES" i="1" dirty="0" err="1">
                <a:latin typeface="Candara" panose="020E0502030303020204" pitchFamily="34" charset="0"/>
              </a:rPr>
              <a:t>gaditas</a:t>
            </a:r>
            <a:r>
              <a:rPr lang="es-ES" i="1" dirty="0">
                <a:latin typeface="Candara" panose="020E0502030303020204" pitchFamily="34" charset="0"/>
              </a:rPr>
              <a:t> les di de Galaad hasta el arroyo de </a:t>
            </a:r>
            <a:r>
              <a:rPr lang="es-ES" i="1" dirty="0" err="1">
                <a:latin typeface="Candara" panose="020E0502030303020204" pitchFamily="34" charset="0"/>
              </a:rPr>
              <a:t>Arnón</a:t>
            </a:r>
            <a:r>
              <a:rPr lang="es-ES" i="1" dirty="0">
                <a:latin typeface="Candara" panose="020E0502030303020204" pitchFamily="34" charset="0"/>
              </a:rPr>
              <a:t>, teniendo por límite el medio del valle, hasta el arroyo de </a:t>
            </a:r>
            <a:r>
              <a:rPr lang="es-ES" i="1" dirty="0" err="1">
                <a:latin typeface="Candara" panose="020E0502030303020204" pitchFamily="34" charset="0"/>
              </a:rPr>
              <a:t>Jaboc</a:t>
            </a:r>
            <a:r>
              <a:rPr lang="es-ES" i="1" dirty="0">
                <a:latin typeface="Candara" panose="020E0502030303020204" pitchFamily="34" charset="0"/>
              </a:rPr>
              <a:t>, el cual es límite de los hijos de Amón; también el </a:t>
            </a:r>
            <a:r>
              <a:rPr lang="es-ES" i="1" dirty="0" err="1">
                <a:latin typeface="Candara" panose="020E0502030303020204" pitchFamily="34" charset="0"/>
              </a:rPr>
              <a:t>Arabá</a:t>
            </a:r>
            <a:r>
              <a:rPr lang="es-ES" i="1" dirty="0">
                <a:latin typeface="Candara" panose="020E0502030303020204" pitchFamily="34" charset="0"/>
              </a:rPr>
              <a:t>, con el Jordán como límite desde </a:t>
            </a:r>
            <a:r>
              <a:rPr lang="es-ES" i="1" dirty="0" err="1">
                <a:latin typeface="Candara" panose="020E0502030303020204" pitchFamily="34" charset="0"/>
              </a:rPr>
              <a:t>Cineret</a:t>
            </a:r>
            <a:r>
              <a:rPr lang="es-ES" i="1" dirty="0">
                <a:latin typeface="Candara" panose="020E0502030303020204" pitchFamily="34" charset="0"/>
              </a:rPr>
              <a:t> hasta el mar del </a:t>
            </a:r>
            <a:r>
              <a:rPr lang="es-ES" i="1" dirty="0" err="1">
                <a:latin typeface="Candara" panose="020E0502030303020204" pitchFamily="34" charset="0"/>
              </a:rPr>
              <a:t>Arabá</a:t>
            </a:r>
            <a:r>
              <a:rPr lang="es-ES" i="1" dirty="0">
                <a:latin typeface="Candara" panose="020E0502030303020204" pitchFamily="34" charset="0"/>
              </a:rPr>
              <a:t>, el Mar Salado, al pie de las laderas del </a:t>
            </a:r>
            <a:r>
              <a:rPr lang="es-ES" i="1" dirty="0" err="1">
                <a:latin typeface="Candara" panose="020E0502030303020204" pitchFamily="34" charset="0"/>
              </a:rPr>
              <a:t>Pisga</a:t>
            </a:r>
            <a:r>
              <a:rPr lang="es-ES" i="1" dirty="0">
                <a:latin typeface="Candara" panose="020E0502030303020204" pitchFamily="34" charset="0"/>
              </a:rPr>
              <a:t> al </a:t>
            </a:r>
            <a:r>
              <a:rPr lang="es-ES" i="1" dirty="0" smtClean="0">
                <a:latin typeface="Candara" panose="020E0502030303020204" pitchFamily="34" charset="0"/>
              </a:rPr>
              <a:t>oriente…”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007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8610600" cy="4719638"/>
          </a:xfrm>
        </p:spPr>
        <p:txBody>
          <a:bodyPr>
            <a:noAutofit/>
          </a:bodyPr>
          <a:lstStyle/>
          <a:p>
            <a:r>
              <a:rPr lang="es-ES" sz="2200" dirty="0" smtClean="0">
                <a:latin typeface="Candara" panose="020E0502030303020204" pitchFamily="34" charset="0"/>
              </a:rPr>
              <a:t>“</a:t>
            </a:r>
            <a:r>
              <a:rPr lang="es-ES" sz="2200" i="1" dirty="0" smtClean="0">
                <a:latin typeface="Candara" panose="020E0502030303020204" pitchFamily="34" charset="0"/>
              </a:rPr>
              <a:t>…Y </a:t>
            </a:r>
            <a:r>
              <a:rPr lang="es-ES" sz="2200" i="1" dirty="0">
                <a:latin typeface="Candara" panose="020E0502030303020204" pitchFamily="34" charset="0"/>
              </a:rPr>
              <a:t>os mandé entonces, diciendo: Jehová vuestro Dios os ha dado esta tierra por heredad; pero iréis armados todos los valientes delante de vuestros hermanos los hijos de Israel. Solamente vuestras mujeres, vuestros hijos y vuestros ganados (yo sé que tenéis mucho ganado), quedarán en las ciudades que os he dado, hasta que Jehová dé reposo a vuestros hermanos, así como a vosotros, y hereden ellos también la tierra que Jehová vuestro Dios les da al otro lado del Jordán; entonces os volveréis cada uno a la heredad que yo os he dado. Ordené también a Josué en aquel tiempo, diciendo: Tus ojos vieron todo lo que Jehová vuestro Dios ha hecho a aquellos dos reyes; así hará Jehová a todos los reinos a los cuales pasarás tú. No los temáis; porque Jehová vuestro Dios, él es el que pelea por vosotros.</a:t>
            </a:r>
            <a:r>
              <a:rPr lang="es-ES" sz="2200" dirty="0">
                <a:latin typeface="Candara" panose="020E0502030303020204" pitchFamily="34" charset="0"/>
              </a:rPr>
              <a:t>” </a:t>
            </a:r>
            <a:r>
              <a:rPr lang="es-ES" sz="2200" dirty="0">
                <a:solidFill>
                  <a:srgbClr val="FF0000"/>
                </a:solidFill>
                <a:latin typeface="Candara" panose="020E0502030303020204" pitchFamily="34" charset="0"/>
              </a:rPr>
              <a:t>(Deuteronomio 3.12–22, RVR60) </a:t>
            </a:r>
          </a:p>
        </p:txBody>
      </p:sp>
    </p:spTree>
    <p:extLst>
      <p:ext uri="{BB962C8B-B14F-4D97-AF65-F5344CB8AC3E}">
        <p14:creationId xmlns:p14="http://schemas.microsoft.com/office/powerpoint/2010/main" val="27853503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40BEE61-78A7-4B3C-8981-FE4F09B794B2}" type="slidenum">
              <a:rPr 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38200"/>
            <a:ext cx="3649663" cy="838200"/>
          </a:xfrm>
        </p:spPr>
        <p:txBody>
          <a:bodyPr/>
          <a:lstStyle/>
          <a:p>
            <a:pPr eaLnBrk="1" hangingPunct="1"/>
            <a:r>
              <a:rPr lang="es-PR" noProof="0" dirty="0" smtClean="0">
                <a:latin typeface="Candara" pitchFamily="34" charset="0"/>
                <a:cs typeface="Calibri" pitchFamily="34" charset="0"/>
              </a:rPr>
              <a:t>Contexto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0086" y="1866900"/>
            <a:ext cx="6737351" cy="685800"/>
          </a:xfrm>
        </p:spPr>
        <p:txBody>
          <a:bodyPr/>
          <a:lstStyle/>
          <a:p>
            <a:r>
              <a:rPr lang="es-PR" sz="4000" dirty="0" smtClean="0">
                <a:latin typeface="Candara" pitchFamily="34" charset="0"/>
                <a:cs typeface="Calibri" pitchFamily="34" charset="0"/>
              </a:rPr>
              <a:t>Deuteronomio </a:t>
            </a:r>
            <a:r>
              <a:rPr lang="es-PR" sz="40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3.1 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– </a:t>
            </a:r>
            <a:r>
              <a:rPr lang="es-PR" sz="40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4.49</a:t>
            </a:r>
            <a:endParaRPr lang="es-PR" sz="3600" noProof="0" dirty="0" smtClean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2590801"/>
            <a:ext cx="9144000" cy="426719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5181600" cy="4719638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Jehová quería asegurarse que cuando Israel adquiriera </a:t>
            </a:r>
            <a:r>
              <a:rPr lang="es-ES" dirty="0">
                <a:latin typeface="Candara" panose="020E0502030303020204" pitchFamily="34" charset="0"/>
              </a:rPr>
              <a:t>su herencia terrenal, </a:t>
            </a:r>
            <a:r>
              <a:rPr lang="es-ES" dirty="0" smtClean="0">
                <a:latin typeface="Candara" panose="020E0502030303020204" pitchFamily="34" charset="0"/>
              </a:rPr>
              <a:t>tuviera algún </a:t>
            </a:r>
            <a:r>
              <a:rPr lang="es-ES" dirty="0">
                <a:latin typeface="Candara" panose="020E0502030303020204" pitchFamily="34" charset="0"/>
              </a:rPr>
              <a:t>sistema administrativo. Si no fuera así, el pueblo caería en la anarquía.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Por </a:t>
            </a:r>
            <a:r>
              <a:rPr lang="es-ES" dirty="0">
                <a:latin typeface="Candara" panose="020E0502030303020204" pitchFamily="34" charset="0"/>
              </a:rPr>
              <a:t>medio de dos incidentes, Moisés les enseñó algo sobre cómo debían gobernar a la gente, pero siempre bajo la dirección de “Jehová su Dios</a:t>
            </a:r>
            <a:r>
              <a:rPr lang="es-ES" dirty="0" smtClean="0">
                <a:latin typeface="Candara" panose="020E0502030303020204" pitchFamily="34" charset="0"/>
              </a:rPr>
              <a:t>”.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6" r="34802"/>
          <a:stretch/>
        </p:blipFill>
        <p:spPr>
          <a:xfrm>
            <a:off x="5410200" y="1826419"/>
            <a:ext cx="373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257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5029200" cy="4719638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3.12-20: </a:t>
            </a:r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caudillo, guiado por el Señor, repartió las tierras conquistadas entre las tribus de Rubén, </a:t>
            </a:r>
            <a:r>
              <a:rPr lang="es-ES" dirty="0" err="1">
                <a:latin typeface="Candara" panose="020E0502030303020204" pitchFamily="34" charset="0"/>
              </a:rPr>
              <a:t>Gad</a:t>
            </a:r>
            <a:r>
              <a:rPr lang="es-ES" dirty="0">
                <a:latin typeface="Candara" panose="020E0502030303020204" pitchFamily="34" charset="0"/>
              </a:rPr>
              <a:t> y la media tribu de Manasés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12–17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Cada </a:t>
            </a:r>
            <a:r>
              <a:rPr lang="es-ES" dirty="0">
                <a:latin typeface="Candara" panose="020E0502030303020204" pitchFamily="34" charset="0"/>
              </a:rPr>
              <a:t>entidad recibió su herencia de acuerdo a sus necesidades.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Este </a:t>
            </a:r>
            <a:r>
              <a:rPr lang="es-ES" dirty="0">
                <a:latin typeface="Candara" panose="020E0502030303020204" pitchFamily="34" charset="0"/>
              </a:rPr>
              <a:t>ejemplo sirvió para instruir a Israel en la forma en que el resto de la tierra sería distribuida.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6" r="34802"/>
          <a:stretch/>
        </p:blipFill>
        <p:spPr>
          <a:xfrm>
            <a:off x="5410200" y="1826419"/>
            <a:ext cx="373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196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5334000" cy="4719638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Primeramente</a:t>
            </a:r>
            <a:r>
              <a:rPr lang="es-ES" dirty="0">
                <a:latin typeface="Candara" panose="020E0502030303020204" pitchFamily="34" charset="0"/>
              </a:rPr>
              <a:t>, se dieron cuenta de que los líderes jugarían un papel importante en la distribución.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En </a:t>
            </a:r>
            <a:r>
              <a:rPr lang="es-ES" dirty="0">
                <a:latin typeface="Candara" panose="020E0502030303020204" pitchFamily="34" charset="0"/>
              </a:rPr>
              <a:t>segundo lugar, aprendieron que la división sería equitativa.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Cada </a:t>
            </a:r>
            <a:r>
              <a:rPr lang="es-ES" dirty="0">
                <a:latin typeface="Candara" panose="020E0502030303020204" pitchFamily="34" charset="0"/>
              </a:rPr>
              <a:t>tribu recibiría exactamente lo que necesitaba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1" r="43956"/>
          <a:stretch/>
        </p:blipFill>
        <p:spPr>
          <a:xfrm>
            <a:off x="5867400" y="1851508"/>
            <a:ext cx="3276600" cy="50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052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5029200" cy="4719638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Las </a:t>
            </a:r>
            <a:r>
              <a:rPr lang="es-ES" dirty="0">
                <a:latin typeface="Candara" panose="020E0502030303020204" pitchFamily="34" charset="0"/>
              </a:rPr>
              <a:t>tribus beneficiadas en esta primera repartición fueron instruidas acerca de su obligación de pelear junto a sus hermanos hasta lograr la conquista total y división de la tierra prometida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18–20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La </a:t>
            </a:r>
            <a:r>
              <a:rPr lang="es-ES" dirty="0">
                <a:latin typeface="Candara" panose="020E0502030303020204" pitchFamily="34" charset="0"/>
              </a:rPr>
              <a:t>solidaridad entre los hermanos era indispensable. La conquista era del pueblo entero, no de las tribus individuales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1" r="43956"/>
          <a:stretch/>
        </p:blipFill>
        <p:spPr>
          <a:xfrm>
            <a:off x="5867400" y="1851508"/>
            <a:ext cx="3276600" cy="50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155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5029200" cy="4719638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3:21–22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. </a:t>
            </a:r>
            <a:r>
              <a:rPr lang="es-ES" dirty="0">
                <a:latin typeface="Candara" panose="020E0502030303020204" pitchFamily="34" charset="0"/>
              </a:rPr>
              <a:t>Ya habían experimentado la victoria militar sobre dos reyes muy poderosos.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Señor había cumplido sus promesas.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Este </a:t>
            </a:r>
            <a:r>
              <a:rPr lang="es-ES" dirty="0">
                <a:latin typeface="Candara" panose="020E0502030303020204" pitchFamily="34" charset="0"/>
              </a:rPr>
              <a:t>triunfo pasado les llenaría de ánimo.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No </a:t>
            </a:r>
            <a:r>
              <a:rPr lang="es-ES" dirty="0">
                <a:latin typeface="Candara" panose="020E0502030303020204" pitchFamily="34" charset="0"/>
              </a:rPr>
              <a:t>tenían por qué temer al enemigo al otro lado del Jordán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153"/>
          <a:stretch/>
        </p:blipFill>
        <p:spPr>
          <a:xfrm>
            <a:off x="5181600" y="1848882"/>
            <a:ext cx="3962400" cy="50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3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5029200" cy="4719638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A </a:t>
            </a:r>
            <a:r>
              <a:rPr lang="es-ES" dirty="0">
                <a:latin typeface="Candara" panose="020E0502030303020204" pitchFamily="34" charset="0"/>
              </a:rPr>
              <a:t>través de estos acontecimientos, el pueblo de Dios se preparó militarmente para reconocer que Jehová era soberano en todos los movimientos bélicos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2:37</a:t>
            </a:r>
            <a:r>
              <a:rPr lang="es-ES" dirty="0">
                <a:latin typeface="Candara" panose="020E0502030303020204" pitchFamily="34" charset="0"/>
              </a:rPr>
              <a:t>) y que la victoria siempre era de él: “porque Jehová vuestro Dios, él es el que pelea por vosotros”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3:22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153"/>
          <a:stretch/>
        </p:blipFill>
        <p:spPr>
          <a:xfrm>
            <a:off x="5181600" y="1848882"/>
            <a:ext cx="3962400" cy="50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09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Dios entrega las primeras tierras</a:t>
            </a:r>
            <a:br>
              <a:rPr lang="es-ES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5029200" cy="4719638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Desde </a:t>
            </a:r>
            <a:r>
              <a:rPr lang="es-ES" dirty="0">
                <a:latin typeface="Candara" panose="020E0502030303020204" pitchFamily="34" charset="0"/>
              </a:rPr>
              <a:t>el principio, la geografía no había cambiado: ya fuera en </a:t>
            </a:r>
            <a:r>
              <a:rPr lang="es-ES" dirty="0" err="1">
                <a:latin typeface="Candara" panose="020E0502030303020204" pitchFamily="34" charset="0"/>
              </a:rPr>
              <a:t>Transjordania</a:t>
            </a:r>
            <a:r>
              <a:rPr lang="es-ES" dirty="0">
                <a:latin typeface="Candara" panose="020E0502030303020204" pitchFamily="34" charset="0"/>
              </a:rPr>
              <a:t> o en Cisjordania, “Jehová tu Dios” siempre daba el triunfo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667" t="13431" r="1679" b="44986"/>
          <a:stretch/>
        </p:blipFill>
        <p:spPr>
          <a:xfrm>
            <a:off x="5232400" y="1828800"/>
            <a:ext cx="3911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39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Candara" pitchFamily="34" charset="0"/>
                <a:cs typeface="Calibri" pitchFamily="34" charset="0"/>
              </a:rPr>
              <a:t>Dios no le permite a Moisés entrar a </a:t>
            </a:r>
            <a:r>
              <a:rPr lang="es-ES" sz="4000" dirty="0" smtClean="0">
                <a:latin typeface="Candara" pitchFamily="34" charset="0"/>
                <a:cs typeface="Calibri" pitchFamily="34" charset="0"/>
              </a:rPr>
              <a:t>Canaán  </a:t>
            </a:r>
            <a:r>
              <a:rPr lang="es-PR" sz="40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3.23-28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382"/>
          <a:stretch/>
        </p:blipFill>
        <p:spPr>
          <a:xfrm>
            <a:off x="0" y="1684020"/>
            <a:ext cx="9144000" cy="51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294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Candara" pitchFamily="34" charset="0"/>
                <a:cs typeface="Calibri" pitchFamily="34" charset="0"/>
              </a:rPr>
              <a:t>Dios no le permite a Moisés entrar a Canaán  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3.23-28</a:t>
            </a:r>
            <a:endParaRPr lang="es-PR" sz="36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05000"/>
            <a:ext cx="8458199" cy="4795838"/>
          </a:xfrm>
        </p:spPr>
        <p:txBody>
          <a:bodyPr>
            <a:normAutofit fontScale="85000" lnSpcReduction="2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“</a:t>
            </a:r>
            <a:r>
              <a:rPr lang="es-ES" i="1" dirty="0">
                <a:latin typeface="Candara" panose="020E0502030303020204" pitchFamily="34" charset="0"/>
              </a:rPr>
              <a:t>Y oré a Jehová en aquel tiempo, </a:t>
            </a:r>
            <a:r>
              <a:rPr lang="es-ES" i="1" dirty="0" err="1">
                <a:latin typeface="Candara" panose="020E0502030303020204" pitchFamily="34" charset="0"/>
              </a:rPr>
              <a:t>diciendo:Señor</a:t>
            </a:r>
            <a:r>
              <a:rPr lang="es-ES" i="1" dirty="0">
                <a:latin typeface="Candara" panose="020E0502030303020204" pitchFamily="34" charset="0"/>
              </a:rPr>
              <a:t> Jehová, tú has comenzado a mostrar a tu siervo tu grandeza, y tu mano poderosa; porque ¿qué dios hay en el cielo ni en la tierra que haga obras y proezas como las </a:t>
            </a:r>
            <a:r>
              <a:rPr lang="es-ES" i="1" dirty="0" err="1">
                <a:latin typeface="Candara" panose="020E0502030303020204" pitchFamily="34" charset="0"/>
              </a:rPr>
              <a:t>tuyas?Pase</a:t>
            </a:r>
            <a:r>
              <a:rPr lang="es-ES" i="1" dirty="0">
                <a:latin typeface="Candara" panose="020E0502030303020204" pitchFamily="34" charset="0"/>
              </a:rPr>
              <a:t> yo, te ruego, y vea aquella tierra buena que está más allá del Jordán, aquel buen monte, y el </a:t>
            </a:r>
            <a:r>
              <a:rPr lang="es-ES" i="1" dirty="0" err="1">
                <a:latin typeface="Candara" panose="020E0502030303020204" pitchFamily="34" charset="0"/>
              </a:rPr>
              <a:t>Líbano.Pero</a:t>
            </a:r>
            <a:r>
              <a:rPr lang="es-ES" i="1" dirty="0">
                <a:latin typeface="Candara" panose="020E0502030303020204" pitchFamily="34" charset="0"/>
              </a:rPr>
              <a:t> Jehová se había enojado contra mí a causa de vosotros, por lo cual no me escuchó; y me dijo Jehová: Basta, no me hables más de este </a:t>
            </a:r>
            <a:r>
              <a:rPr lang="es-ES" i="1" dirty="0" err="1">
                <a:latin typeface="Candara" panose="020E0502030303020204" pitchFamily="34" charset="0"/>
              </a:rPr>
              <a:t>asunto.Sube</a:t>
            </a:r>
            <a:r>
              <a:rPr lang="es-ES" i="1" dirty="0">
                <a:latin typeface="Candara" panose="020E0502030303020204" pitchFamily="34" charset="0"/>
              </a:rPr>
              <a:t> a la cumbre del </a:t>
            </a:r>
            <a:r>
              <a:rPr lang="es-ES" i="1" dirty="0" err="1">
                <a:latin typeface="Candara" panose="020E0502030303020204" pitchFamily="34" charset="0"/>
              </a:rPr>
              <a:t>Pisga</a:t>
            </a:r>
            <a:r>
              <a:rPr lang="es-ES" i="1" dirty="0">
                <a:latin typeface="Candara" panose="020E0502030303020204" pitchFamily="34" charset="0"/>
              </a:rPr>
              <a:t> y alza tus ojos al oeste, y al norte, y al sur, y al este, y mira con tus propios ojos; porque no pasarás el </a:t>
            </a:r>
            <a:r>
              <a:rPr lang="es-ES" i="1" dirty="0" err="1">
                <a:latin typeface="Candara" panose="020E0502030303020204" pitchFamily="34" charset="0"/>
              </a:rPr>
              <a:t>Jordán.Y</a:t>
            </a:r>
            <a:r>
              <a:rPr lang="es-ES" i="1" dirty="0">
                <a:latin typeface="Candara" panose="020E0502030303020204" pitchFamily="34" charset="0"/>
              </a:rPr>
              <a:t> manda a Josué, y anímalo, y fortalécelo; porque él ha de pasar delante de este pueblo, y él les hará heredar la tierra que verás.</a:t>
            </a:r>
            <a:r>
              <a:rPr lang="es-ES" dirty="0">
                <a:latin typeface="Candara" panose="020E0502030303020204" pitchFamily="34" charset="0"/>
              </a:rPr>
              <a:t>”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(Deuteronomio 3.23–28, RVR60) </a:t>
            </a:r>
          </a:p>
        </p:txBody>
      </p:sp>
    </p:spTree>
    <p:extLst>
      <p:ext uri="{BB962C8B-B14F-4D97-AF65-F5344CB8AC3E}">
        <p14:creationId xmlns:p14="http://schemas.microsoft.com/office/powerpoint/2010/main" val="10199033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Candara" pitchFamily="34" charset="0"/>
                <a:cs typeface="Calibri" pitchFamily="34" charset="0"/>
              </a:rPr>
              <a:t>Dios no le permite a Moisés entrar a Canaán  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3.23-28</a:t>
            </a:r>
            <a:endParaRPr lang="es-PR" sz="36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21807"/>
            <a:ext cx="5356225" cy="4795838"/>
          </a:xfrm>
        </p:spPr>
        <p:txBody>
          <a:bodyPr>
            <a:normAutofit fontScale="77500" lnSpcReduction="2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Le pareció a Moisés que con las victorias en </a:t>
            </a:r>
            <a:r>
              <a:rPr lang="es-ES" dirty="0" err="1">
                <a:latin typeface="Candara" panose="020E0502030303020204" pitchFamily="34" charset="0"/>
              </a:rPr>
              <a:t>Hesbón</a:t>
            </a:r>
            <a:r>
              <a:rPr lang="es-ES" dirty="0">
                <a:latin typeface="Candara" panose="020E0502030303020204" pitchFamily="34" charset="0"/>
              </a:rPr>
              <a:t> y </a:t>
            </a:r>
            <a:r>
              <a:rPr lang="es-ES" dirty="0" err="1">
                <a:latin typeface="Candara" panose="020E0502030303020204" pitchFamily="34" charset="0"/>
              </a:rPr>
              <a:t>Basán</a:t>
            </a:r>
            <a:r>
              <a:rPr lang="es-ES" dirty="0">
                <a:latin typeface="Candara" panose="020E0502030303020204" pitchFamily="34" charset="0"/>
              </a:rPr>
              <a:t>, Dios se había olvidado de su prohibición contra la entrada de él en la tierra prometida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Números 20:12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Se </a:t>
            </a:r>
            <a:r>
              <a:rPr lang="es-ES" dirty="0">
                <a:latin typeface="Candara" panose="020E0502030303020204" pitchFamily="34" charset="0"/>
              </a:rPr>
              <a:t>sentía tan confiado, que oró pidiendo que el Señor le permitiera pasar el Jordán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23–25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La </a:t>
            </a:r>
            <a:r>
              <a:rPr lang="es-ES" dirty="0">
                <a:latin typeface="Candara" panose="020E0502030303020204" pitchFamily="34" charset="0"/>
              </a:rPr>
              <a:t>respuesta fue inmediata y negativa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26–27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Pero </a:t>
            </a:r>
            <a:r>
              <a:rPr lang="es-ES" dirty="0">
                <a:latin typeface="Candara" panose="020E0502030303020204" pitchFamily="34" charset="0"/>
              </a:rPr>
              <a:t>el pueblo ya sabía que Josué tomaría el mando y encabezaría la conquista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1781452"/>
            <a:ext cx="3581400" cy="50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412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44539E1-5723-46F7-AC1E-E9CCE0994344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 descr="rollo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lum bright="10000" contrast="2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293938" y="214313"/>
            <a:ext cx="5326062" cy="1462087"/>
          </a:xfrm>
        </p:spPr>
        <p:txBody>
          <a:bodyPr/>
          <a:lstStyle/>
          <a:p>
            <a:pPr eaLnBrk="1" hangingPunct="1"/>
            <a:r>
              <a:rPr lang="es-PR" noProof="0" dirty="0" smtClean="0">
                <a:latin typeface="Candara" pitchFamily="34" charset="0"/>
                <a:cs typeface="Calibri" pitchFamily="34" charset="0"/>
              </a:rPr>
              <a:t>Versículo Clave: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6781800" cy="4876800"/>
          </a:xfrm>
        </p:spPr>
        <p:txBody>
          <a:bodyPr>
            <a:normAutofit/>
          </a:bodyPr>
          <a:lstStyle/>
          <a:p>
            <a:r>
              <a:rPr lang="es-ES" sz="3600" dirty="0">
                <a:latin typeface="Candara" panose="020E0502030303020204" pitchFamily="34" charset="0"/>
              </a:rPr>
              <a:t>“</a:t>
            </a:r>
            <a:r>
              <a:rPr lang="es-ES" sz="3600" i="1" dirty="0">
                <a:latin typeface="Candara" panose="020E0502030303020204" pitchFamily="34" charset="0"/>
              </a:rPr>
              <a:t>No los temáis; porque Jehová vuestro Dios, él es el que pelea por vosotros.</a:t>
            </a:r>
            <a:r>
              <a:rPr lang="es-ES" sz="3600" dirty="0">
                <a:latin typeface="Candara" panose="020E0502030303020204" pitchFamily="34" charset="0"/>
              </a:rPr>
              <a:t>” </a:t>
            </a:r>
            <a:r>
              <a:rPr lang="es-ES" sz="3600" dirty="0">
                <a:solidFill>
                  <a:srgbClr val="FF0000"/>
                </a:solidFill>
                <a:latin typeface="Candara" panose="020E0502030303020204" pitchFamily="34" charset="0"/>
              </a:rPr>
              <a:t>(Deuteronomio 3.22, RVR60)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4191000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s-PR" sz="3600" dirty="0">
                <a:solidFill>
                  <a:schemeClr val="tx2"/>
                </a:solidFill>
                <a:latin typeface="Candara" pitchFamily="34" charset="0"/>
                <a:ea typeface="+mj-ea"/>
                <a:cs typeface="Calibri" pitchFamily="34" charset="0"/>
              </a:rPr>
              <a:t>Verdad central: </a:t>
            </a:r>
            <a:r>
              <a:rPr lang="es-PR" sz="3600" i="1" dirty="0">
                <a:latin typeface="Candara" pitchFamily="34" charset="0"/>
                <a:cs typeface="+mn-cs"/>
              </a:rPr>
              <a:t>Moisés y el pueblo comienzan a disfrutar de las primeras victorias porque Dios intervino con amor y poder.</a:t>
            </a:r>
            <a:endParaRPr lang="en-US" sz="3600" i="1" dirty="0">
              <a:latin typeface="Candara" pitchFamily="34" charset="0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Candara" pitchFamily="34" charset="0"/>
                <a:cs typeface="Calibri" pitchFamily="34" charset="0"/>
              </a:rPr>
              <a:t>Dios no le permite a Moisés entrar a Canaán  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3.23-28</a:t>
            </a:r>
            <a:endParaRPr lang="es-PR" sz="36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21807"/>
            <a:ext cx="5356225" cy="4795838"/>
          </a:xfrm>
        </p:spPr>
        <p:txBody>
          <a:bodyPr>
            <a:normAutofit fontScale="77500" lnSpcReduction="2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Obviamente, este es uno de los temas que más preocupaba a Moisés cuando daba sus mensajes.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Seis </a:t>
            </a:r>
            <a:r>
              <a:rPr lang="es-ES" dirty="0">
                <a:latin typeface="Candara" panose="020E0502030303020204" pitchFamily="34" charset="0"/>
              </a:rPr>
              <a:t>veces en el libro hace alusión a su exclusión de la tierra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1:37; 3:23–27; 4:21–22; 31:2; 32:48–52; 34:1–5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contexto de cuatro de esas porciones incluye la enseñanza positiva de que Josué iba a guiar al pueblo después de Moisés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1:38; 3:28; 31:3, 7, 8, 23; 34:9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mensaje era claro</a:t>
            </a:r>
            <a:r>
              <a:rPr lang="es-ES" dirty="0" smtClean="0">
                <a:latin typeface="Candara" panose="020E0502030303020204" pitchFamily="34" charset="0"/>
              </a:rPr>
              <a:t>: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1781452"/>
            <a:ext cx="3581400" cy="50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094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Candara" pitchFamily="34" charset="0"/>
                <a:cs typeface="Calibri" pitchFamily="34" charset="0"/>
              </a:rPr>
              <a:t>Dios no le permite a Moisés entrar a Canaán  </a:t>
            </a:r>
            <a:r>
              <a:rPr lang="es-PR" sz="40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3.23-28</a:t>
            </a:r>
            <a:endParaRPr lang="es-PR" sz="36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21807"/>
            <a:ext cx="5356225" cy="4795838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mensaje era claro</a:t>
            </a:r>
            <a:r>
              <a:rPr lang="es-ES" dirty="0" smtClean="0">
                <a:latin typeface="Candara" panose="020E0502030303020204" pitchFamily="34" charset="0"/>
              </a:rPr>
              <a:t>:</a:t>
            </a:r>
          </a:p>
          <a:p>
            <a:r>
              <a:rPr lang="es-ES" dirty="0">
                <a:latin typeface="Candara" panose="020E0502030303020204" pitchFamily="34" charset="0"/>
              </a:rPr>
              <a:t>MOISÉS NO ENTRARÍA, PERO JOSUÉ </a:t>
            </a:r>
            <a:r>
              <a:rPr lang="es-ES" dirty="0" smtClean="0">
                <a:latin typeface="Candara" panose="020E0502030303020204" pitchFamily="34" charset="0"/>
              </a:rPr>
              <a:t>SÍ.</a:t>
            </a:r>
            <a:endParaRPr lang="es-ES" dirty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Este </a:t>
            </a:r>
            <a:r>
              <a:rPr lang="es-ES" dirty="0">
                <a:latin typeface="Candara" panose="020E0502030303020204" pitchFamily="34" charset="0"/>
              </a:rPr>
              <a:t>relato preparó personalmente a Moisés y al pueblo.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mensaje era el mismo para todos: NO SE PREOCUPEN, YO CONTROLO TODO, DICE EL SEÑOR.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Nadie </a:t>
            </a:r>
            <a:r>
              <a:rPr lang="es-ES" dirty="0">
                <a:latin typeface="Candara" panose="020E0502030303020204" pitchFamily="34" charset="0"/>
              </a:rPr>
              <a:t>tenía que afanarse, y todos debían someterse a la soberanía absoluta de “Jehová su Dios</a:t>
            </a:r>
            <a:r>
              <a:rPr lang="es-ES" dirty="0" smtClean="0">
                <a:latin typeface="Candara" panose="020E0502030303020204" pitchFamily="34" charset="0"/>
              </a:rPr>
              <a:t>”.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1781452"/>
            <a:ext cx="3581400" cy="50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80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Moisés exhorta al pueblo a </a:t>
            </a:r>
            <a:r>
              <a:rPr lang="es-ES" dirty="0" smtClean="0">
                <a:latin typeface="Candara" pitchFamily="34" charset="0"/>
                <a:cs typeface="Calibri" pitchFamily="34" charset="0"/>
              </a:rPr>
              <a:t>obedecer  </a:t>
            </a: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4.1-4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0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64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Moisés exhorta al pueblo a obedecer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4.1-4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8915399" cy="4719638"/>
          </a:xfrm>
        </p:spPr>
        <p:txBody>
          <a:bodyPr>
            <a:normAutofit fontScale="92500" lnSpcReduction="2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“</a:t>
            </a:r>
            <a:r>
              <a:rPr lang="es-ES" i="1" dirty="0">
                <a:latin typeface="Candara" panose="020E0502030303020204" pitchFamily="34" charset="0"/>
              </a:rPr>
              <a:t>Ahora, pues, oh Israel, oye los estatutos y decretos que yo os enseño, para que los ejecutéis, y viváis, y entréis y poseáis la tierra que Jehová el Dios de vuestros padres os da</a:t>
            </a:r>
            <a:r>
              <a:rPr lang="es-ES" i="1" dirty="0" smtClean="0">
                <a:latin typeface="Candara" panose="020E0502030303020204" pitchFamily="34" charset="0"/>
              </a:rPr>
              <a:t>. No </a:t>
            </a:r>
            <a:r>
              <a:rPr lang="es-ES" i="1" dirty="0">
                <a:latin typeface="Candara" panose="020E0502030303020204" pitchFamily="34" charset="0"/>
              </a:rPr>
              <a:t>añadiréis a la palabra que yo os mando, ni disminuiréis de ella, para que guardéis los mandamientos de Jehová vuestro Dios que yo os ordeno</a:t>
            </a:r>
            <a:r>
              <a:rPr lang="es-ES" i="1" dirty="0" smtClean="0">
                <a:latin typeface="Candara" panose="020E0502030303020204" pitchFamily="34" charset="0"/>
              </a:rPr>
              <a:t>. Vuestros </a:t>
            </a:r>
            <a:r>
              <a:rPr lang="es-ES" i="1" dirty="0">
                <a:latin typeface="Candara" panose="020E0502030303020204" pitchFamily="34" charset="0"/>
              </a:rPr>
              <a:t>ojos vieron lo que hizo Jehová con motivo de Baal-peor; que a todo hombre que fue en pos de Baal-peor destruyó Jehová tu Dios de en medio de ti</a:t>
            </a:r>
            <a:r>
              <a:rPr lang="es-ES" i="1" dirty="0" smtClean="0">
                <a:latin typeface="Candara" panose="020E0502030303020204" pitchFamily="34" charset="0"/>
              </a:rPr>
              <a:t>. Mas </a:t>
            </a:r>
            <a:r>
              <a:rPr lang="es-ES" i="1" dirty="0">
                <a:latin typeface="Candara" panose="020E0502030303020204" pitchFamily="34" charset="0"/>
              </a:rPr>
              <a:t>vosotros que seguisteis a Jehová vuestro Dios, todos estáis vivos hoy.</a:t>
            </a:r>
            <a:r>
              <a:rPr lang="es-ES" dirty="0">
                <a:latin typeface="Candara" panose="020E0502030303020204" pitchFamily="34" charset="0"/>
              </a:rPr>
              <a:t>” </a:t>
            </a:r>
            <a:endParaRPr lang="es-ES" dirty="0" smtClean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	</a:t>
            </a:r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Deuteronomio 4.1–4, RVR60) </a:t>
            </a:r>
          </a:p>
        </p:txBody>
      </p:sp>
    </p:spTree>
    <p:extLst>
      <p:ext uri="{BB962C8B-B14F-4D97-AF65-F5344CB8AC3E}">
        <p14:creationId xmlns:p14="http://schemas.microsoft.com/office/powerpoint/2010/main" val="39339183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Moisés exhorta al pueblo a obedecer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4.1-4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400" cy="471963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El verbo clave es “oye” que significa “obedece”.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que oye, hace. El que no obedece, es que no escuchó.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Debían </a:t>
            </a:r>
            <a:r>
              <a:rPr lang="es-ES" dirty="0">
                <a:latin typeface="Candara" panose="020E0502030303020204" pitchFamily="34" charset="0"/>
              </a:rPr>
              <a:t>poner por obra toda la ley de Jehová exclusivamente.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No </a:t>
            </a:r>
            <a:r>
              <a:rPr lang="es-ES" dirty="0">
                <a:latin typeface="Candara" panose="020E0502030303020204" pitchFamily="34" charset="0"/>
              </a:rPr>
              <a:t>debían agregarle ni quitarle nada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1–2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2" r="47816" b="20360"/>
          <a:stretch/>
        </p:blipFill>
        <p:spPr>
          <a:xfrm>
            <a:off x="5257801" y="1828800"/>
            <a:ext cx="388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457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ndara" pitchFamily="34" charset="0"/>
                <a:cs typeface="Calibri" pitchFamily="34" charset="0"/>
              </a:rPr>
              <a:t>Moisés exhorta al pueblo a obedecer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4.1-4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400" cy="4719638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Hay </a:t>
            </a:r>
            <a:r>
              <a:rPr lang="es-ES" dirty="0">
                <a:latin typeface="Candara" panose="020E0502030303020204" pitchFamily="34" charset="0"/>
              </a:rPr>
              <a:t>una razón muy personal para obedecer.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La </a:t>
            </a:r>
            <a:r>
              <a:rPr lang="es-ES" dirty="0">
                <a:latin typeface="Candara" panose="020E0502030303020204" pitchFamily="34" charset="0"/>
              </a:rPr>
              <a:t>desobediencia trae consecuencias muy nefastas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3</a:t>
            </a:r>
            <a:r>
              <a:rPr lang="es-ES" dirty="0">
                <a:latin typeface="Candara" panose="020E0502030303020204" pitchFamily="34" charset="0"/>
              </a:rPr>
              <a:t>), y la obediencia siempre resulta en bendiciones múltiples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4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La </a:t>
            </a:r>
            <a:r>
              <a:rPr lang="es-ES" dirty="0">
                <a:latin typeface="Candara" panose="020E0502030303020204" pitchFamily="34" charset="0"/>
              </a:rPr>
              <a:t>única forma de asegurar la total bendición divina al entrar en la tierra era cumplir toda la ley de Dios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5122" name="Picture 2" descr="http://www.misioncarismatica.es/ESCUELA%20DE%20LIDERES%20NIVEL%201/EJERCICIOS_NIVEL1/imagenes/Bibli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9800"/>
            <a:ext cx="353377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2635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pueblo  </a:t>
            </a: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061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pueblo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610599" cy="4719638"/>
          </a:xfrm>
        </p:spPr>
        <p:txBody>
          <a:bodyPr>
            <a:norm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“</a:t>
            </a:r>
            <a:r>
              <a:rPr lang="es-ES" i="1" dirty="0">
                <a:latin typeface="Candara" panose="020E0502030303020204" pitchFamily="34" charset="0"/>
              </a:rPr>
              <a:t>Mas si desde allí buscares a Jehová tu Dios, lo hallarás, si lo buscares de todo tu corazón y de toda tu alma. Cuando estuvieres en angustia, y te alcanzaren todas estas cosas, si en los postreros días te volvieres a Jehová tu Dios, y oyeres su voz; porque Dios misericordioso es Jehová tu Dios; no te dejará, ni te destruirá, ni se olvidará del pacto que les juró a tus padres.</a:t>
            </a:r>
            <a:r>
              <a:rPr lang="es-ES" dirty="0">
                <a:latin typeface="Candara" panose="020E0502030303020204" pitchFamily="34" charset="0"/>
              </a:rPr>
              <a:t>”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(Deuteronomio 4.29–31, RVR60) </a:t>
            </a:r>
          </a:p>
        </p:txBody>
      </p:sp>
    </p:spTree>
    <p:extLst>
      <p:ext uri="{BB962C8B-B14F-4D97-AF65-F5344CB8AC3E}">
        <p14:creationId xmlns:p14="http://schemas.microsoft.com/office/powerpoint/2010/main" val="24487031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pueblo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029199" cy="4719638"/>
          </a:xfrm>
        </p:spPr>
        <p:txBody>
          <a:bodyPr>
            <a:normAutofit fontScale="70000" lnSpcReduction="20000"/>
          </a:bodyPr>
          <a:lstStyle/>
          <a:p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4:25–31. </a:t>
            </a:r>
            <a:r>
              <a:rPr lang="es-ES" dirty="0">
                <a:latin typeface="Candara" panose="020E0502030303020204" pitchFamily="34" charset="0"/>
              </a:rPr>
              <a:t>Después de hacerles la fuerte advertencia contra la idolatría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15–24</a:t>
            </a:r>
            <a:r>
              <a:rPr lang="es-ES" dirty="0">
                <a:latin typeface="Candara" panose="020E0502030303020204" pitchFamily="34" charset="0"/>
              </a:rPr>
              <a:t>), Moisés explicó las consecuencias de hacer caso omiso de ella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25–31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Cuando </a:t>
            </a:r>
            <a:r>
              <a:rPr lang="es-ES" dirty="0">
                <a:latin typeface="Candara" panose="020E0502030303020204" pitchFamily="34" charset="0"/>
              </a:rPr>
              <a:t>los israelitas llegaran a estar en la tierra por mucho tiempo y estuvieren seguros, podrían olvidar al Señor y su necesidad de confiar sólo en él.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Entonces </a:t>
            </a:r>
            <a:r>
              <a:rPr lang="es-ES" dirty="0">
                <a:latin typeface="Candara" panose="020E0502030303020204" pitchFamily="34" charset="0"/>
              </a:rPr>
              <a:t>serían fácilmente desviados para practicar la idolatría, cosa que los corrompería </a:t>
            </a:r>
            <a:r>
              <a:rPr lang="es-ES" dirty="0" smtClean="0">
                <a:latin typeface="Candara" panose="020E0502030303020204" pitchFamily="34" charset="0"/>
              </a:rPr>
              <a:t>(</a:t>
            </a:r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vv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. 15–16</a:t>
            </a:r>
            <a:r>
              <a:rPr lang="es-ES" dirty="0">
                <a:latin typeface="Candara" panose="020E0502030303020204" pitchFamily="34" charset="0"/>
              </a:rPr>
              <a:t>) y provocaría la ira de Dios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2" r="47816" b="20360"/>
          <a:stretch/>
        </p:blipFill>
        <p:spPr>
          <a:xfrm>
            <a:off x="5257801" y="1828800"/>
            <a:ext cx="388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243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pueblo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029199" cy="4719638"/>
          </a:xfrm>
        </p:spPr>
        <p:txBody>
          <a:bodyPr>
            <a:normAutofit fontScale="85000" lnSpcReduction="1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Moisés invocó al cielo y a la tierra como testigos debido a su permanencia y carácter inmutable, en contraste con la volubilidad de los corazones humanos.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Ese </a:t>
            </a:r>
            <a:r>
              <a:rPr lang="es-ES" dirty="0">
                <a:latin typeface="Candara" panose="020E0502030303020204" pitchFamily="34" charset="0"/>
              </a:rPr>
              <a:t>castigo seguro se manifestaría en dos formas: Dios los dispersaría entre las naciones, con gran pérdida de vidas humanas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27</a:t>
            </a:r>
            <a:r>
              <a:rPr lang="es-ES" dirty="0">
                <a:latin typeface="Candara" panose="020E0502030303020204" pitchFamily="34" charset="0"/>
              </a:rPr>
              <a:t>) y los entregaría a la idolatría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28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1781452"/>
            <a:ext cx="3581400" cy="50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94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noProof="0" dirty="0" smtClean="0">
                <a:latin typeface="Candara" pitchFamily="34" charset="0"/>
                <a:cs typeface="Calibri" pitchFamily="34" charset="0"/>
              </a:rPr>
              <a:t>Bosquejo de Estudio</a:t>
            </a:r>
            <a:endParaRPr lang="es-PR" noProof="0" dirty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153400" cy="4876800"/>
          </a:xfrm>
        </p:spPr>
        <p:txBody>
          <a:bodyPr>
            <a:normAutofit fontScale="92500" lnSpcReduction="10000"/>
          </a:bodyPr>
          <a:lstStyle/>
          <a:p>
            <a:r>
              <a:rPr lang="es-ES" sz="3600" dirty="0" smtClean="0">
                <a:latin typeface="Candara" pitchFamily="34" charset="0"/>
                <a:cs typeface="Calibri" pitchFamily="34" charset="0"/>
              </a:rPr>
              <a:t>Dios entrega </a:t>
            </a:r>
            <a:r>
              <a:rPr lang="es-ES" sz="3600" dirty="0">
                <a:latin typeface="Candara" pitchFamily="34" charset="0"/>
                <a:cs typeface="Calibri" pitchFamily="34" charset="0"/>
              </a:rPr>
              <a:t>las primeras </a:t>
            </a:r>
            <a:r>
              <a:rPr lang="es-ES" sz="3600" dirty="0" smtClean="0">
                <a:latin typeface="Candara" pitchFamily="34" charset="0"/>
                <a:cs typeface="Calibri" pitchFamily="34" charset="0"/>
              </a:rPr>
              <a:t>tierras</a:t>
            </a:r>
          </a:p>
          <a:p>
            <a:pPr lvl="1"/>
            <a:r>
              <a:rPr lang="es-PR" sz="35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</a:t>
            </a:r>
            <a:r>
              <a:rPr lang="es-PR" sz="32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 3.12-22</a:t>
            </a:r>
          </a:p>
          <a:p>
            <a:r>
              <a:rPr lang="es-ES" sz="3600" dirty="0" smtClean="0">
                <a:latin typeface="Candara" pitchFamily="34" charset="0"/>
                <a:cs typeface="Calibri" pitchFamily="34" charset="0"/>
              </a:rPr>
              <a:t>Dios no le permite a Moisés entrar a Canaán</a:t>
            </a:r>
            <a:endParaRPr lang="es-ES" sz="3600" dirty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sz="35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</a:t>
            </a:r>
            <a:r>
              <a:rPr lang="es-PR" sz="35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3.23-28</a:t>
            </a:r>
            <a:endParaRPr lang="es-PR" sz="35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  <a:p>
            <a:r>
              <a:rPr lang="es-ES" sz="3600" dirty="0" smtClean="0">
                <a:latin typeface="Candara" pitchFamily="34" charset="0"/>
                <a:cs typeface="Calibri" pitchFamily="34" charset="0"/>
              </a:rPr>
              <a:t>Moisés </a:t>
            </a:r>
            <a:r>
              <a:rPr lang="es-ES" sz="3600" dirty="0">
                <a:latin typeface="Candara" pitchFamily="34" charset="0"/>
                <a:cs typeface="Calibri" pitchFamily="34" charset="0"/>
              </a:rPr>
              <a:t>exhorta al pueblo a </a:t>
            </a:r>
            <a:r>
              <a:rPr lang="es-ES" sz="3600" dirty="0" smtClean="0">
                <a:latin typeface="Candara" pitchFamily="34" charset="0"/>
                <a:cs typeface="Calibri" pitchFamily="34" charset="0"/>
              </a:rPr>
              <a:t>obedecer</a:t>
            </a:r>
          </a:p>
          <a:p>
            <a:pPr lvl="1"/>
            <a:r>
              <a:rPr lang="es-PR" sz="3500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4.1-4</a:t>
            </a:r>
          </a:p>
          <a:p>
            <a:r>
              <a:rPr lang="es-PR" sz="3600" dirty="0" smtClean="0">
                <a:latin typeface="Candara" pitchFamily="34" charset="0"/>
                <a:cs typeface="Calibri" pitchFamily="34" charset="0"/>
              </a:rPr>
              <a:t>Dios promete cuidar a su pueblo</a:t>
            </a:r>
            <a:endParaRPr lang="es-PR" sz="3600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sz="32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</a:t>
            </a:r>
            <a:r>
              <a:rPr lang="es-PR" sz="32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4.29-31</a:t>
            </a:r>
            <a:endParaRPr lang="es-PR" sz="32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91704-8AD3-4869-913C-6C059867AFF4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507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pueblo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029199" cy="4719638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Esa </a:t>
            </a:r>
            <a:r>
              <a:rPr lang="es-ES" dirty="0">
                <a:latin typeface="Candara" panose="020E0502030303020204" pitchFamily="34" charset="0"/>
              </a:rPr>
              <a:t>profecía se cumplió en los cautiverios asirio y babilónico, pero su más grande cumplimiento se dio en la dispersión de Israel después de que rechazó a Jesucristo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194" name="Picture 2" descr="http://3.bp.blogspot.com/-l_LBMm6CoiI/UcL_VqV0xwI/AAAAAAAACPs/0MtCAhAAj4s/s1600/Sky_wallpapers_4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8" r="1133"/>
          <a:stretch/>
        </p:blipFill>
        <p:spPr bwMode="auto">
          <a:xfrm>
            <a:off x="5029200" y="1828799"/>
            <a:ext cx="4133057" cy="50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4174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pueblo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4876799" cy="4719638"/>
          </a:xfrm>
        </p:spPr>
        <p:txBody>
          <a:bodyPr>
            <a:normAutofit fontScale="92500"/>
          </a:bodyPr>
          <a:lstStyle/>
          <a:p>
            <a:r>
              <a:rPr lang="es-ES" dirty="0">
                <a:latin typeface="Candara" panose="020E0502030303020204" pitchFamily="34" charset="0"/>
              </a:rPr>
              <a:t>La expresión los postreros días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30</a:t>
            </a:r>
            <a:r>
              <a:rPr lang="es-ES" dirty="0">
                <a:latin typeface="Candara" panose="020E0502030303020204" pitchFamily="34" charset="0"/>
              </a:rPr>
              <a:t>), puede referirse a cualquier tiempo después de las dispersiones iniciales, pero en última instancia, se refiere al tiempo en que el Señor regresará a la tierra a establecer su reino de mil años (</a:t>
            </a:r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Apocalipsis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20:4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2" descr="http://3.bp.blogspot.com/-l_LBMm6CoiI/UcL_VqV0xwI/AAAAAAAACPs/0MtCAhAAj4s/s1600/Sky_wallpapers_4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8" r="1133"/>
          <a:stretch/>
        </p:blipFill>
        <p:spPr bwMode="auto">
          <a:xfrm>
            <a:off x="5029200" y="1828799"/>
            <a:ext cx="4133057" cy="50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6540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pueblo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029199" cy="4719638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En </a:t>
            </a:r>
            <a:r>
              <a:rPr lang="es-ES" dirty="0">
                <a:latin typeface="Candara" panose="020E0502030303020204" pitchFamily="34" charset="0"/>
              </a:rPr>
              <a:t>ese tiempo, Israel finalmente buscará a Jehová y con todo su corazón y toda su alma lo obedecerá (en </a:t>
            </a:r>
            <a:r>
              <a:rPr lang="es-ES" dirty="0" smtClean="0">
                <a:latin typeface="Candara" panose="020E0502030303020204" pitchFamily="34" charset="0"/>
              </a:rPr>
              <a:t>Deuteronomio, </a:t>
            </a:r>
            <a:r>
              <a:rPr lang="es-ES" dirty="0">
                <a:latin typeface="Candara" panose="020E0502030303020204" pitchFamily="34" charset="0"/>
              </a:rPr>
              <a:t>Moisés repetidamente enfatizó la necesidad de una devoción fiel al Señor con las palabras “con toda tu alma y todo tu corazón”; </a:t>
            </a:r>
            <a:r>
              <a:rPr lang="es-ES" dirty="0" smtClean="0">
                <a:latin typeface="Candara" panose="020E0502030303020204" pitchFamily="34" charset="0"/>
              </a:rPr>
              <a:t>vea </a:t>
            </a:r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Deuteronomio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4:29; 6:5; 10:12; 11:13; 13:3; 26:16; 30:6, </a:t>
            </a:r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10</a:t>
            </a:r>
            <a:r>
              <a:rPr lang="es-ES" dirty="0" smtClean="0">
                <a:latin typeface="Candara" panose="020E0502030303020204" pitchFamily="34" charset="0"/>
              </a:rPr>
              <a:t>).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9218" name="Picture 2" descr="http://www.judydouglass.com/wp-content/uploads/2014/08/pray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8" t="303" r="47672" b="-303"/>
          <a:stretch/>
        </p:blipFill>
        <p:spPr bwMode="auto">
          <a:xfrm>
            <a:off x="5410200" y="1838947"/>
            <a:ext cx="3733800" cy="505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378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pueblo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029199" cy="471963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El retorno final de Israel a su Salvador no se deberá a ninguna bondad de los corazones humanos, sino al Dios misericordioso.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La </a:t>
            </a:r>
            <a:r>
              <a:rPr lang="es-ES" dirty="0">
                <a:latin typeface="Candara" panose="020E0502030303020204" pitchFamily="34" charset="0"/>
              </a:rPr>
              <a:t>palabra </a:t>
            </a:r>
            <a:r>
              <a:rPr lang="es-ES" dirty="0" err="1">
                <a:latin typeface="Candara" panose="020E0502030303020204" pitchFamily="34" charset="0"/>
              </a:rPr>
              <a:t>hebr</a:t>
            </a:r>
            <a:r>
              <a:rPr lang="es-ES" dirty="0">
                <a:latin typeface="Candara" panose="020E0502030303020204" pitchFamily="34" charset="0"/>
              </a:rPr>
              <a:t>. que se trad. “misericordioso” (</a:t>
            </a:r>
            <a:r>
              <a:rPr lang="es-ES" dirty="0" err="1">
                <a:latin typeface="Candara" panose="020E0502030303020204" pitchFamily="34" charset="0"/>
              </a:rPr>
              <a:t>raḥûm</a:t>
            </a:r>
            <a:r>
              <a:rPr lang="es-ES" dirty="0">
                <a:latin typeface="Candara" panose="020E0502030303020204" pitchFamily="34" charset="0"/>
              </a:rPr>
              <a:t>) se refiere a la tierna compasión de una madre hacia su hijo indefenso.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2" descr="http://www.judydouglass.com/wp-content/uploads/2014/08/pray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8" t="303" r="47672" b="-303"/>
          <a:stretch/>
        </p:blipFill>
        <p:spPr bwMode="auto">
          <a:xfrm>
            <a:off x="5410200" y="1838947"/>
            <a:ext cx="3733800" cy="505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710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pueblo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029199" cy="4719638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De </a:t>
            </a:r>
            <a:r>
              <a:rPr lang="es-ES" dirty="0">
                <a:latin typeface="Candara" panose="020E0502030303020204" pitchFamily="34" charset="0"/>
              </a:rPr>
              <a:t>manera que, incluso si Israel olvidaba a su Dios, él no abandonaría a sus hijos moralmente indefensos, porque él tiene la tierna compasión de una madre y porque hizo un pacto inviolable con Abraham, que luego confirmó con Isaac y Jacob (</a:t>
            </a:r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Génesis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15:18–21; 17:7–8; 26:3–5; 28:13–15; 35:12</a:t>
            </a:r>
            <a:r>
              <a:rPr lang="es-ES" dirty="0">
                <a:latin typeface="Candara" panose="020E0502030303020204" pitchFamily="34" charset="0"/>
              </a:rPr>
              <a:t>), mediante un juramento (mencionado 16 veces en </a:t>
            </a:r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Deuteronomio</a:t>
            </a:r>
            <a:r>
              <a:rPr lang="es-ES" dirty="0" smtClean="0">
                <a:latin typeface="Candara" panose="020E0502030303020204" pitchFamily="34" charset="0"/>
              </a:rPr>
              <a:t>). </a:t>
            </a:r>
          </a:p>
        </p:txBody>
      </p:sp>
      <p:pic>
        <p:nvPicPr>
          <p:cNvPr id="8" name="Picture 2" descr="http://www.judydouglass.com/wp-content/uploads/2014/08/pray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8" t="303" r="47672" b="-303"/>
          <a:stretch/>
        </p:blipFill>
        <p:spPr bwMode="auto">
          <a:xfrm>
            <a:off x="5410200" y="1838947"/>
            <a:ext cx="3733800" cy="505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2436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Dios promete cuidar a su pueblo 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Deuteronomio 4.29-31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029199" cy="4719638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Debido </a:t>
            </a:r>
            <a:r>
              <a:rPr lang="es-ES" dirty="0">
                <a:latin typeface="Candara" panose="020E0502030303020204" pitchFamily="34" charset="0"/>
              </a:rPr>
              <a:t>a que Dios no olvidaría su pacto (</a:t>
            </a:r>
            <a:r>
              <a:rPr lang="es-ES" dirty="0" smtClean="0">
                <a:solidFill>
                  <a:srgbClr val="FF0000"/>
                </a:solidFill>
                <a:latin typeface="Candara" panose="020E0502030303020204" pitchFamily="34" charset="0"/>
              </a:rPr>
              <a:t>Deuteronomio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4:31</a:t>
            </a:r>
            <a:r>
              <a:rPr lang="es-ES" dirty="0">
                <a:latin typeface="Candara" panose="020E0502030303020204" pitchFamily="34" charset="0"/>
              </a:rPr>
              <a:t>), tampoco Israel debía hacerlo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23</a:t>
            </a:r>
            <a:r>
              <a:rPr lang="es-ES" dirty="0" smtClean="0">
                <a:latin typeface="Candara" panose="020E0502030303020204" pitchFamily="34" charset="0"/>
              </a:rPr>
              <a:t>).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2" descr="http://www.judydouglass.com/wp-content/uploads/2014/08/pray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8" t="303" r="47672" b="-303"/>
          <a:stretch/>
        </p:blipFill>
        <p:spPr bwMode="auto">
          <a:xfrm>
            <a:off x="5410200" y="1838947"/>
            <a:ext cx="3733800" cy="505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7789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sz="4800" dirty="0" smtClean="0">
                <a:latin typeface="Candara" pitchFamily="34" charset="0"/>
                <a:cs typeface="Calibri" pitchFamily="34" charset="0"/>
              </a:rPr>
              <a:t>Aplicaciones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458199" cy="4719638"/>
          </a:xfrm>
        </p:spPr>
        <p:txBody>
          <a:bodyPr>
            <a:normAutofit/>
          </a:bodyPr>
          <a:lstStyle/>
          <a:p>
            <a:pPr lvl="0"/>
            <a:r>
              <a:rPr lang="es-PR" dirty="0">
                <a:latin typeface="Candara" panose="020E0502030303020204" pitchFamily="34" charset="0"/>
              </a:rPr>
              <a:t>Cuando el pueblo de Israel salió de Egipto parecía una empresa titánica llegar a la tierra prometida. </a:t>
            </a:r>
            <a:endParaRPr lang="es-PR" dirty="0" smtClean="0">
              <a:latin typeface="Candara" panose="020E0502030303020204" pitchFamily="34" charset="0"/>
            </a:endParaRPr>
          </a:p>
          <a:p>
            <a:pPr lvl="1"/>
            <a:r>
              <a:rPr lang="es-PR" dirty="0" smtClean="0">
                <a:latin typeface="Candara" panose="020E0502030303020204" pitchFamily="34" charset="0"/>
              </a:rPr>
              <a:t>Sin </a:t>
            </a:r>
            <a:r>
              <a:rPr lang="es-PR" dirty="0">
                <a:latin typeface="Candara" panose="020E0502030303020204" pitchFamily="34" charset="0"/>
              </a:rPr>
              <a:t>embargo, Dios permaneció fiel y cumplió su promesa de entregarles la tierra. </a:t>
            </a:r>
            <a:endParaRPr lang="es-PR" dirty="0" smtClean="0">
              <a:latin typeface="Candara" panose="020E0502030303020204" pitchFamily="34" charset="0"/>
            </a:endParaRPr>
          </a:p>
          <a:p>
            <a:pPr lvl="1"/>
            <a:r>
              <a:rPr lang="es-PR" dirty="0" smtClean="0">
                <a:latin typeface="Candara" panose="020E0502030303020204" pitchFamily="34" charset="0"/>
              </a:rPr>
              <a:t>La </a:t>
            </a:r>
            <a:r>
              <a:rPr lang="es-PR" dirty="0">
                <a:latin typeface="Candara" panose="020E0502030303020204" pitchFamily="34" charset="0"/>
              </a:rPr>
              <a:t>lucha del pueblo de Dios es lucha de Dios, no importa que tan difícil o dura parezca, la victoria es segura, la victoria es de Dios.</a:t>
            </a:r>
            <a:endParaRPr lang="en-US" dirty="0">
              <a:latin typeface="Candara" panose="020E0502030303020204" pitchFamily="34" charset="0"/>
            </a:endParaRPr>
          </a:p>
          <a:p>
            <a:pPr lvl="1"/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33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sz="4800" dirty="0" smtClean="0">
                <a:latin typeface="Candara" pitchFamily="34" charset="0"/>
                <a:cs typeface="Calibri" pitchFamily="34" charset="0"/>
              </a:rPr>
              <a:t>Aplicaciones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458199" cy="4719638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La </a:t>
            </a:r>
            <a:r>
              <a:rPr lang="es-ES" dirty="0">
                <a:latin typeface="Candara" panose="020E0502030303020204" pitchFamily="34" charset="0"/>
              </a:rPr>
              <a:t>obediencia siempre traerá como resultado bendiciones de Dios. </a:t>
            </a:r>
            <a:endParaRPr lang="es-ES" dirty="0" smtClean="0">
              <a:latin typeface="Candara" panose="020E0502030303020204" pitchFamily="34" charset="0"/>
            </a:endParaRPr>
          </a:p>
          <a:p>
            <a:pPr lvl="1"/>
            <a:r>
              <a:rPr lang="es-ES" dirty="0" smtClean="0">
                <a:latin typeface="Candara" panose="020E0502030303020204" pitchFamily="34" charset="0"/>
              </a:rPr>
              <a:t>Dios </a:t>
            </a:r>
            <a:r>
              <a:rPr lang="es-ES" dirty="0">
                <a:latin typeface="Candara" panose="020E0502030303020204" pitchFamily="34" charset="0"/>
              </a:rPr>
              <a:t>espera obediencia y sujeción a </a:t>
            </a:r>
            <a:r>
              <a:rPr lang="es-ES" dirty="0" smtClean="0">
                <a:latin typeface="Candara" panose="020E0502030303020204" pitchFamily="34" charset="0"/>
              </a:rPr>
              <a:t>Él.</a:t>
            </a:r>
          </a:p>
          <a:p>
            <a:pPr lvl="1"/>
            <a:r>
              <a:rPr lang="es-ES" dirty="0" smtClean="0">
                <a:latin typeface="Candara" panose="020E0502030303020204" pitchFamily="34" charset="0"/>
              </a:rPr>
              <a:t>Lo </a:t>
            </a:r>
            <a:r>
              <a:rPr lang="es-ES" dirty="0">
                <a:latin typeface="Candara" panose="020E0502030303020204" pitchFamily="34" charset="0"/>
              </a:rPr>
              <a:t>que más </a:t>
            </a:r>
            <a:r>
              <a:rPr lang="es-ES" dirty="0" smtClean="0">
                <a:latin typeface="Candara" panose="020E0502030303020204" pitchFamily="34" charset="0"/>
              </a:rPr>
              <a:t>aborrece </a:t>
            </a:r>
            <a:r>
              <a:rPr lang="es-ES" dirty="0">
                <a:latin typeface="Candara" panose="020E0502030303020204" pitchFamily="34" charset="0"/>
              </a:rPr>
              <a:t>es la idolatría, esto siempre traerá malos resultados en nuestra vida.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361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sz="4800" dirty="0" smtClean="0">
                <a:latin typeface="Candara" pitchFamily="34" charset="0"/>
                <a:cs typeface="Calibri" pitchFamily="34" charset="0"/>
              </a:rPr>
              <a:t>Aplicaciones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458199" cy="4719638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Dios </a:t>
            </a:r>
            <a:r>
              <a:rPr lang="es-ES" dirty="0">
                <a:latin typeface="Candara" panose="020E0502030303020204" pitchFamily="34" charset="0"/>
              </a:rPr>
              <a:t>se mantiene fiel a su Palabra. </a:t>
            </a:r>
            <a:endParaRPr lang="es-ES" dirty="0" smtClean="0">
              <a:latin typeface="Candara" panose="020E0502030303020204" pitchFamily="34" charset="0"/>
            </a:endParaRPr>
          </a:p>
          <a:p>
            <a:pPr lvl="1"/>
            <a:r>
              <a:rPr lang="es-ES" dirty="0" smtClean="0">
                <a:latin typeface="Candara" panose="020E0502030303020204" pitchFamily="34" charset="0"/>
              </a:rPr>
              <a:t>Ha </a:t>
            </a:r>
            <a:r>
              <a:rPr lang="es-ES" dirty="0">
                <a:latin typeface="Candara" panose="020E0502030303020204" pitchFamily="34" charset="0"/>
              </a:rPr>
              <a:t>prometido cuidado y bendición a su pueblo, cuando éste esté dispuesto a volverse de todo corazón a Dios. </a:t>
            </a:r>
            <a:endParaRPr lang="es-ES" dirty="0" smtClean="0">
              <a:latin typeface="Candara" panose="020E0502030303020204" pitchFamily="34" charset="0"/>
            </a:endParaRPr>
          </a:p>
          <a:p>
            <a:pPr lvl="1"/>
            <a:r>
              <a:rPr lang="es-ES" dirty="0" smtClean="0">
                <a:latin typeface="Candara" panose="020E0502030303020204" pitchFamily="34" charset="0"/>
              </a:rPr>
              <a:t>Dios </a:t>
            </a:r>
            <a:r>
              <a:rPr lang="es-ES" dirty="0">
                <a:latin typeface="Candara" panose="020E0502030303020204" pitchFamily="34" charset="0"/>
              </a:rPr>
              <a:t>es fiel, Dios cumple, Dios bendice, pero es necesario obedecerle.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343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18A1B8D-2211-4267-85EA-46D8260B611F}" type="slidenum">
              <a:rPr lang="en-US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PR" noProof="0" dirty="0" smtClean="0">
                <a:latin typeface="Candara" pitchFamily="34" charset="0"/>
                <a:cs typeface="Calibri" pitchFamily="34" charset="0"/>
              </a:rPr>
              <a:t>Bibliografía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941513"/>
            <a:ext cx="8791576" cy="47593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Carson, D., France, R.,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Motyer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J., &amp;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Wenham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G. (2000, c1999).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Nuevo comentario Bíblico : Siglo veintiuno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(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ed.) (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Lc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6.20-26). Miami: Sociedades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Bı́blicas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Unidas.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Douglas, J.D.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Nuevo Diccionario Bíblico : Primera Edición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. Miami: Sociedades Bíblicas Unidas, 2000.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LBLA Mapas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ed. La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Habra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CA: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Foundation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Publications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Inc., 2000.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Lockward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Alfonso.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Nuevo Diccionario De La Biblia.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Miami: Editorial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Unilit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2003.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Mapas De La Biblia Caribe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ed. Nashville: Editorial Caribe, 2000, c1998.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Martínez, Mario, et al, eds.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El Expositor Bíblico: La Biblia, Libro por Libro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Maestros de jóvenes y Adultos, Volumen 2, 5nta Ed. El Paso, Texas: Casa Bautista de Publicaciones, 2007, c1995.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Nelson,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Wilton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M. y Juan Rojas Mayo,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Nelson Nuevo Diccionario Ilustrado De La Biblia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ed. Nashville: Editorial Caribe, 2000, c1998.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Vine, W.E. </a:t>
            </a:r>
            <a:r>
              <a:rPr lang="es-PR" sz="1400" i="1" dirty="0" smtClean="0">
                <a:latin typeface="Candara" pitchFamily="34" charset="0"/>
                <a:cs typeface="Calibri" pitchFamily="34" charset="0"/>
              </a:rPr>
              <a:t>Vine Diccionario Expositivo De Palabras Del Antiguo Y Del Nuevo Testamento Exhaustivo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ed. Nashville: Editorial Caribe, 2000, c1999.</a:t>
            </a:r>
          </a:p>
          <a:p>
            <a:pPr marL="0" indent="0">
              <a:buNone/>
            </a:pPr>
            <a:r>
              <a:rPr lang="es-ES" sz="14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ES" sz="1400" dirty="0" err="1">
                <a:latin typeface="Candara" pitchFamily="34" charset="0"/>
                <a:cs typeface="Calibri" pitchFamily="34" charset="0"/>
              </a:rPr>
              <a:t>Walvoord</a:t>
            </a:r>
            <a:r>
              <a:rPr lang="es-ES" sz="1400" dirty="0">
                <a:latin typeface="Candara" pitchFamily="34" charset="0"/>
                <a:cs typeface="Calibri" pitchFamily="34" charset="0"/>
              </a:rPr>
              <a:t>, John F., y Roy B. </a:t>
            </a:r>
            <a:r>
              <a:rPr lang="es-ES" sz="1400" dirty="0" err="1">
                <a:latin typeface="Candara" pitchFamily="34" charset="0"/>
                <a:cs typeface="Calibri" pitchFamily="34" charset="0"/>
              </a:rPr>
              <a:t>Zuck</a:t>
            </a:r>
            <a:r>
              <a:rPr lang="es-ES" sz="1400" dirty="0">
                <a:latin typeface="Candara" pitchFamily="34" charset="0"/>
                <a:cs typeface="Calibri" pitchFamily="34" charset="0"/>
              </a:rPr>
              <a:t>. El conocimiento </a:t>
            </a:r>
            <a:r>
              <a:rPr lang="es-ES" sz="1400" dirty="0" err="1">
                <a:latin typeface="Candara" pitchFamily="34" charset="0"/>
                <a:cs typeface="Calibri" pitchFamily="34" charset="0"/>
              </a:rPr>
              <a:t>bíblico</a:t>
            </a:r>
            <a:r>
              <a:rPr lang="es-ES" sz="1400" dirty="0">
                <a:latin typeface="Candara" pitchFamily="34" charset="0"/>
                <a:cs typeface="Calibri" pitchFamily="34" charset="0"/>
              </a:rPr>
              <a:t>, un comentario expositivo: Antiguo Testamento, tomo 2: Deuteronomio-2 Samuel. Puebla, </a:t>
            </a:r>
            <a:r>
              <a:rPr lang="es-ES" sz="1400" dirty="0" err="1">
                <a:latin typeface="Candara" pitchFamily="34" charset="0"/>
                <a:cs typeface="Calibri" pitchFamily="34" charset="0"/>
              </a:rPr>
              <a:t>México</a:t>
            </a:r>
            <a:r>
              <a:rPr lang="es-ES" sz="1400" dirty="0">
                <a:latin typeface="Candara" pitchFamily="34" charset="0"/>
                <a:cs typeface="Calibri" pitchFamily="34" charset="0"/>
              </a:rPr>
              <a:t>: Ediciones Las </a:t>
            </a:r>
            <a:r>
              <a:rPr lang="es-ES" sz="1400" dirty="0" err="1">
                <a:latin typeface="Candara" pitchFamily="34" charset="0"/>
                <a:cs typeface="Calibri" pitchFamily="34" charset="0"/>
              </a:rPr>
              <a:t>Américas</a:t>
            </a:r>
            <a:r>
              <a:rPr lang="es-ES" sz="1400" dirty="0">
                <a:latin typeface="Candara" pitchFamily="34" charset="0"/>
                <a:cs typeface="Calibri" pitchFamily="34" charset="0"/>
              </a:rPr>
              <a:t>, A.C., 1999. </a:t>
            </a:r>
            <a:r>
              <a:rPr lang="es-ES" sz="1400" dirty="0" err="1">
                <a:latin typeface="Candara" pitchFamily="34" charset="0"/>
                <a:cs typeface="Calibri" pitchFamily="34" charset="0"/>
              </a:rPr>
              <a:t>Print</a:t>
            </a:r>
            <a:r>
              <a:rPr lang="es-ES" sz="1400" dirty="0">
                <a:latin typeface="Candara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 Carro, D., Poe, J. T.,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Zorzoli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R. O., &amp; Editorial Mundo Hispano (El Paso, T. (1993-). Comentario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bı́blico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mundo hispano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Exodo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(1. ed.) (26). El Paso, TX: Editorial Mundo Hispano.</a:t>
            </a: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Wiersbe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W. W. (1995). Bosquejos expositivos de la Biblia: Antiguo y Nuevo Testamento (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ed.). Nashville: Editorial Caribe.</a:t>
            </a: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MacDonald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W. (2004). Comentario Bíblico de William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MacDonald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: Antiguo Testamento y Nuevo Testamento (46).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Viladecavalls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(Barcelona),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Espa±a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: Editorial CLIE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. φ</a:t>
            </a:r>
            <a:endParaRPr lang="es-PR" sz="1400" dirty="0" smtClean="0">
              <a:latin typeface="Candara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Gillis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C. (1991). El Antiguo Testamento: Un Comentario Sobre Su Historia y Literatura, Tomos I-V (╔x 14.21). El Paso, TX: Casa Bautista De Publicaciones.</a:t>
            </a:r>
          </a:p>
          <a:p>
            <a:pPr marL="0" indent="0">
              <a:buNone/>
            </a:pP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Bartley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, James et al. Comentario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bı́blico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mundo hispano: 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Job. 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1. ed. El Paso, TX: Editorial Mundo Hispano, 2004.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Print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</a:pPr>
            <a:r>
              <a:rPr lang="es-PR" sz="1400" dirty="0">
                <a:latin typeface="Candara" pitchFamily="34" charset="0"/>
                <a:cs typeface="Calibri" pitchFamily="34" charset="0"/>
              </a:rPr>
              <a:t> Cevallos, Juan Carlos. Comentario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Bφblico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Mundo Hispano tomo 7: Juan Carlos Cevallos y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Rubén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O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Zorzoli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.; editores generales, Juan Carlos Cevallos y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Rubén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O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Zorzoli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. El Paso, TX: Editorial Mundo Hispano, 2005.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Print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(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Encyclopedia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of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Bible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Difficulties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, “Enciclopedia de dificultades bíblicas”. Grand Rapids: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Zondervan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Publishing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House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, 1982, p. 252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).</a:t>
            </a:r>
          </a:p>
          <a:p>
            <a:pPr marL="0" indent="0">
              <a:buNone/>
            </a:pPr>
            <a:r>
              <a:rPr lang="es-PR" sz="1400" dirty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Hoff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, Pablo. Libros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poéticos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: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Poesía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y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sabiduría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de Israel. Miami, FL: Editorial Vida, 1998.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Print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.</a:t>
            </a:r>
          </a:p>
          <a:p>
            <a:pPr marL="0" lvl="1" indent="0">
              <a:buClr>
                <a:schemeClr val="folHlink"/>
              </a:buClr>
              <a:buSzPct val="60000"/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  <a:hlinkClick r:id="rId3"/>
              </a:rPr>
              <a:t>http://www.dsmedia.org/resources/illustrations/sweet-publishing/deuteronomy</a:t>
            </a:r>
            <a:endParaRPr lang="es-PR" sz="1400" dirty="0" smtClean="0">
              <a:latin typeface="Candara" pitchFamily="34" charset="0"/>
              <a:cs typeface="Calibri" pitchFamily="34" charset="0"/>
            </a:endParaRPr>
          </a:p>
          <a:p>
            <a:pPr marL="0" lvl="1" indent="0">
              <a:buClr>
                <a:schemeClr val="folHlink"/>
              </a:buClr>
              <a:buSzPct val="60000"/>
              <a:buNone/>
            </a:pPr>
            <a:endParaRPr lang="es-PR" sz="1400" dirty="0" smtClean="0">
              <a:latin typeface="Candara" pitchFamily="34" charset="0"/>
              <a:cs typeface="Calibri" pitchFamily="34" charset="0"/>
            </a:endParaRPr>
          </a:p>
          <a:p>
            <a:pPr marL="0" lvl="1" indent="0">
              <a:buClr>
                <a:schemeClr val="folHlink"/>
              </a:buClr>
              <a:buSzPct val="60000"/>
              <a:buNone/>
            </a:pPr>
            <a:endParaRPr lang="es-PR" sz="1400" dirty="0" smtClean="0">
              <a:latin typeface="Candara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endParaRPr lang="es-PR" sz="1400" noProof="0" dirty="0" smtClean="0">
              <a:latin typeface="Candara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endParaRPr lang="es-PR" sz="1400" noProof="0" dirty="0" smtClean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260100" name="Slide Number Placeholder 3"/>
          <p:cNvSpPr txBox="1">
            <a:spLocks noGrp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F4E463-F5E4-45E0-82AC-34CAC993DA12}" type="slidenum">
              <a:rPr lang="en-US" sz="1400">
                <a:solidFill>
                  <a:srgbClr val="000000"/>
                </a:solidFill>
              </a:rPr>
              <a:pPr algn="r"/>
              <a:t>49</a:t>
            </a:fld>
            <a:endParaRPr 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4876800" cy="4719638"/>
          </a:xfrm>
        </p:spPr>
        <p:txBody>
          <a:bodyPr>
            <a:normAutofit fontScale="85000" lnSpcReduction="10000"/>
          </a:bodyPr>
          <a:lstStyle/>
          <a:p>
            <a:r>
              <a:rPr lang="es-ES" dirty="0">
                <a:latin typeface="Candara" panose="020E0502030303020204" pitchFamily="34" charset="0"/>
              </a:rPr>
              <a:t>La realidad es que Israel había tenido muy poca experiencia militar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Éxodo 17; Números 21</a:t>
            </a:r>
            <a:r>
              <a:rPr lang="es-ES" dirty="0">
                <a:latin typeface="Candara" panose="020E0502030303020204" pitchFamily="34" charset="0"/>
              </a:rPr>
              <a:t>) y esta era una de las razones por los que se llenaron de miedo al meditar en que tendrían que conquistar por las armas a las ciudades amuralladas y luchar contra gigantes espantosos.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Como quiera, no tenían excusa por su falta de fe.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552" r="10558"/>
          <a:stretch/>
        </p:blipFill>
        <p:spPr>
          <a:xfrm flipH="1">
            <a:off x="4952999" y="1824039"/>
            <a:ext cx="4195119" cy="503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618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C845-AC6A-4CB1-AD25-7DB23307EAA9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0010" y="381000"/>
            <a:ext cx="8402990" cy="3276600"/>
          </a:xfrm>
          <a:solidFill>
            <a:schemeClr val="tx1">
              <a:alpha val="44000"/>
            </a:schemeClr>
          </a:solidFill>
          <a:ln/>
          <a:effectLst>
            <a:softEdge rad="127000"/>
          </a:effectLst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es-E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Las Victorias son de Dios</a:t>
            </a:r>
          </a:p>
          <a:p>
            <a:pPr marL="0" indent="0" algn="ctr">
              <a:buFontTx/>
              <a:buNone/>
            </a:pPr>
            <a:r>
              <a:rPr lang="es-P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(Deuteronomio 3.1 – 4.49) </a:t>
            </a:r>
          </a:p>
          <a:p>
            <a:pPr marL="0" indent="0" algn="ctr">
              <a:buFontTx/>
              <a:buNone/>
            </a:pPr>
            <a:r>
              <a:rPr lang="es-P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4 de noviembre de </a:t>
            </a:r>
            <a:r>
              <a:rPr lang="es-P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2014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060951" y="6468785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Iglesia Bíblica Bautista de </a:t>
            </a:r>
            <a:r>
              <a:rPr lang="es-PR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Aguadilla</a:t>
            </a:r>
            <a:endParaRPr lang="es-PR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3400" y="6472238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R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Biblia Libro por Libro, CBP</a:t>
            </a:r>
            <a:r>
              <a:rPr lang="en-US" i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®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1113" y="6096000"/>
            <a:ext cx="842042" cy="74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8837" y="5265003"/>
            <a:ext cx="4586593" cy="830997"/>
          </a:xfrm>
          <a:prstGeom prst="rect">
            <a:avLst/>
          </a:prstGeom>
          <a:solidFill>
            <a:schemeClr val="tx1">
              <a:alpha val="4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spcBef>
                <a:spcPct val="20000"/>
              </a:spcBef>
              <a:buClr>
                <a:schemeClr val="folHlink"/>
              </a:buClr>
              <a:buSzPct val="60000"/>
              <a:buFontTx/>
              <a:buNone/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latin typeface="+mn-lt"/>
                <a:cs typeface="+mn-cs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latin typeface="+mn-lt"/>
                <a:cs typeface="+mn-cs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9pPr>
          </a:lstStyle>
          <a:p>
            <a:r>
              <a:rPr lang="en-US" dirty="0" err="1"/>
              <a:t>Próximo</a:t>
            </a:r>
            <a:r>
              <a:rPr lang="en-US" dirty="0"/>
              <a:t> </a:t>
            </a:r>
            <a:r>
              <a:rPr lang="en-US" dirty="0" err="1"/>
              <a:t>Estudio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707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FDBB-2F4C-4AE3-B2A9-4BD49D4D7AFF}" type="slidenum">
              <a:rPr lang="en-US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7410" name="Picture 2" descr="IBB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145214"/>
            <a:ext cx="7924800" cy="663658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4876800" cy="4719638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Moisés </a:t>
            </a:r>
            <a:r>
              <a:rPr lang="es-ES" dirty="0">
                <a:latin typeface="Candara" panose="020E0502030303020204" pitchFamily="34" charset="0"/>
              </a:rPr>
              <a:t>quiso enseñarles que Jehová su Dios era más que capaz de encargarse de la situación militar.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caudillo recuerda al pueblo que en meses próximos pasados el Señor les había dado victorias portentosas y que seguiría haciendo lo mismo al cruzar el río Jordán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33" r="61313"/>
          <a:stretch/>
        </p:blipFill>
        <p:spPr>
          <a:xfrm flipH="1">
            <a:off x="5334000" y="1828801"/>
            <a:ext cx="3810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042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6200" y="1981200"/>
            <a:ext cx="5257800" cy="4719638"/>
          </a:xfrm>
        </p:spPr>
        <p:txBody>
          <a:bodyPr>
            <a:normAutofit fontScale="77500" lnSpcReduction="20000"/>
          </a:bodyPr>
          <a:lstStyle/>
          <a:p>
            <a:r>
              <a:rPr lang="es-ES" b="1" dirty="0">
                <a:latin typeface="Candara" panose="020E0502030303020204" pitchFamily="34" charset="0"/>
              </a:rPr>
              <a:t>Pueblos liberados </a:t>
            </a:r>
            <a:r>
              <a:rPr lang="es-ES" b="1" dirty="0">
                <a:solidFill>
                  <a:srgbClr val="FF0000"/>
                </a:solidFill>
                <a:latin typeface="Candara" panose="020E0502030303020204" pitchFamily="34" charset="0"/>
              </a:rPr>
              <a:t>2:1–23</a:t>
            </a:r>
          </a:p>
          <a:p>
            <a:r>
              <a:rPr lang="es-ES" dirty="0">
                <a:latin typeface="Candara" panose="020E0502030303020204" pitchFamily="34" charset="0"/>
              </a:rPr>
              <a:t>La primera lección que tenían que aprender era que su Dios era soberano en asuntos militares.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Sólo </a:t>
            </a:r>
            <a:r>
              <a:rPr lang="es-ES" dirty="0">
                <a:latin typeface="Candara" panose="020E0502030303020204" pitchFamily="34" charset="0"/>
              </a:rPr>
              <a:t>podían hacer la guerra contra los pueblos indicados por él.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Ciertos </a:t>
            </a:r>
            <a:r>
              <a:rPr lang="es-ES" dirty="0">
                <a:latin typeface="Candara" panose="020E0502030303020204" pitchFamily="34" charset="0"/>
              </a:rPr>
              <a:t>grupos no debían ser molestados.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Israel </a:t>
            </a:r>
            <a:r>
              <a:rPr lang="es-ES" dirty="0">
                <a:latin typeface="Candara" panose="020E0502030303020204" pitchFamily="34" charset="0"/>
              </a:rPr>
              <a:t>debía hacer todo lo posible para no provocarlos.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Por </a:t>
            </a:r>
            <a:r>
              <a:rPr lang="es-ES" dirty="0">
                <a:latin typeface="Candara" panose="020E0502030303020204" pitchFamily="34" charset="0"/>
              </a:rPr>
              <a:t>orden directa de Jehová, no atacarían a tres pueblos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33" r="61313"/>
          <a:stretch/>
        </p:blipFill>
        <p:spPr>
          <a:xfrm flipH="1">
            <a:off x="5334000" y="1828801"/>
            <a:ext cx="3810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489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4876800" cy="4719638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 err="1">
                <a:latin typeface="Candara" panose="020E0502030303020204" pitchFamily="34" charset="0"/>
              </a:rPr>
              <a:t>Edom</a:t>
            </a:r>
            <a:r>
              <a:rPr lang="es-ES" dirty="0">
                <a:latin typeface="Candara" panose="020E0502030303020204" pitchFamily="34" charset="0"/>
              </a:rPr>
              <a:t> (Esaú, </a:t>
            </a:r>
            <a:r>
              <a:rPr lang="es-ES" dirty="0" err="1">
                <a:latin typeface="Candara" panose="020E0502030303020204" pitchFamily="34" charset="0"/>
              </a:rPr>
              <a:t>Seir</a:t>
            </a:r>
            <a:r>
              <a:rPr lang="es-ES" dirty="0">
                <a:latin typeface="Candara" panose="020E0502030303020204" pitchFamily="34" charset="0"/>
              </a:rPr>
              <a:t>)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4–8</a:t>
            </a:r>
            <a:r>
              <a:rPr lang="es-ES" dirty="0">
                <a:latin typeface="Candara" panose="020E0502030303020204" pitchFamily="34" charset="0"/>
              </a:rPr>
              <a:t>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En </a:t>
            </a:r>
            <a:r>
              <a:rPr lang="es-ES" dirty="0">
                <a:latin typeface="Candara" panose="020E0502030303020204" pitchFamily="34" charset="0"/>
              </a:rPr>
              <a:t>su ruta de sur a norte, la primera nación que encontrarían sería </a:t>
            </a:r>
            <a:r>
              <a:rPr lang="es-ES" dirty="0" err="1">
                <a:latin typeface="Candara" panose="020E0502030303020204" pitchFamily="34" charset="0"/>
              </a:rPr>
              <a:t>Edom</a:t>
            </a:r>
            <a:r>
              <a:rPr lang="es-ES" dirty="0">
                <a:latin typeface="Candara" panose="020E0502030303020204" pitchFamily="34" charset="0"/>
              </a:rPr>
              <a:t>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Israel </a:t>
            </a:r>
            <a:r>
              <a:rPr lang="es-ES" dirty="0">
                <a:latin typeface="Candara" panose="020E0502030303020204" pitchFamily="34" charset="0"/>
              </a:rPr>
              <a:t>no debía meterse con ellos porque su territorio no formaba parte de la tierra prometida.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Altísimo lo había dado a Esaú como herencia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5b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3074" name="Picture 2" descr="http://www.joetravelbg.com/images/offer_273/90a728c173db617c93c3793bd4b9a92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81" y="1828801"/>
            <a:ext cx="377662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408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ndara" pitchFamily="34" charset="0"/>
                <a:cs typeface="Calibri" pitchFamily="34" charset="0"/>
              </a:rPr>
              <a:t>Trasfondo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ndara" pitchFamily="34" charset="0"/>
                <a:cs typeface="Calibri" pitchFamily="34" charset="0"/>
              </a:rPr>
              <a:t>Deuteronomio</a:t>
            </a:r>
            <a:r>
              <a:rPr lang="en-US" dirty="0" smtClean="0">
                <a:latin typeface="Candara" pitchFamily="34" charset="0"/>
                <a:cs typeface="Calibri" pitchFamily="34" charset="0"/>
              </a:rPr>
              <a:t> 3.12 al 4.49</a:t>
            </a:r>
            <a:endParaRPr lang="es-PR" sz="40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4876800" cy="4719638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 err="1">
                <a:latin typeface="Candara" panose="020E0502030303020204" pitchFamily="34" charset="0"/>
              </a:rPr>
              <a:t>Edom</a:t>
            </a:r>
            <a:r>
              <a:rPr lang="es-ES" dirty="0">
                <a:latin typeface="Candara" panose="020E0502030303020204" pitchFamily="34" charset="0"/>
              </a:rPr>
              <a:t> (Esaú, </a:t>
            </a:r>
            <a:r>
              <a:rPr lang="es-ES" dirty="0" err="1">
                <a:latin typeface="Candara" panose="020E0502030303020204" pitchFamily="34" charset="0"/>
              </a:rPr>
              <a:t>Seir</a:t>
            </a:r>
            <a:r>
              <a:rPr lang="es-ES" dirty="0">
                <a:latin typeface="Candara" panose="020E0502030303020204" pitchFamily="34" charset="0"/>
              </a:rPr>
              <a:t>) 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vv. 4–8</a:t>
            </a:r>
            <a:r>
              <a:rPr lang="es-ES" dirty="0">
                <a:latin typeface="Candara" panose="020E0502030303020204" pitchFamily="34" charset="0"/>
              </a:rPr>
              <a:t>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En </a:t>
            </a:r>
            <a:r>
              <a:rPr lang="es-ES" dirty="0">
                <a:latin typeface="Candara" panose="020E0502030303020204" pitchFamily="34" charset="0"/>
              </a:rPr>
              <a:t>su ruta de sur a norte, la primera nación que encontrarían sería </a:t>
            </a:r>
            <a:r>
              <a:rPr lang="es-ES" dirty="0" err="1">
                <a:latin typeface="Candara" panose="020E0502030303020204" pitchFamily="34" charset="0"/>
              </a:rPr>
              <a:t>Edom</a:t>
            </a:r>
            <a:r>
              <a:rPr lang="es-ES" dirty="0">
                <a:latin typeface="Candara" panose="020E0502030303020204" pitchFamily="34" charset="0"/>
              </a:rPr>
              <a:t>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Israel </a:t>
            </a:r>
            <a:r>
              <a:rPr lang="es-ES" dirty="0">
                <a:latin typeface="Candara" panose="020E0502030303020204" pitchFamily="34" charset="0"/>
              </a:rPr>
              <a:t>no debía meterse con ellos porque su territorio no formaba parte de la tierra prometida. 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El </a:t>
            </a:r>
            <a:r>
              <a:rPr lang="es-ES" dirty="0">
                <a:latin typeface="Candara" panose="020E0502030303020204" pitchFamily="34" charset="0"/>
              </a:rPr>
              <a:t>Altísimo lo había dado a Esaú como herencia (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v. 5b</a:t>
            </a:r>
            <a:r>
              <a:rPr lang="es-ES" dirty="0">
                <a:latin typeface="Candara" panose="020E0502030303020204" pitchFamily="34" charset="0"/>
              </a:rPr>
              <a:t>). </a:t>
            </a:r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667" t="13431" r="1679" b="44986"/>
          <a:stretch/>
        </p:blipFill>
        <p:spPr>
          <a:xfrm>
            <a:off x="5232400" y="1828800"/>
            <a:ext cx="3911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224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4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97753</TotalTime>
  <Words>3921</Words>
  <Application>Microsoft Office PowerPoint</Application>
  <PresentationFormat>On-screen Show (4:3)</PresentationFormat>
  <Paragraphs>386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Calibri</vt:lpstr>
      <vt:lpstr>Candara</vt:lpstr>
      <vt:lpstr>Tahoma</vt:lpstr>
      <vt:lpstr>Wingdings</vt:lpstr>
      <vt:lpstr>Blends</vt:lpstr>
      <vt:lpstr>2_Blends</vt:lpstr>
      <vt:lpstr>3_Blends</vt:lpstr>
      <vt:lpstr>8_Blends</vt:lpstr>
      <vt:lpstr>64_Blends</vt:lpstr>
      <vt:lpstr>4_Blends</vt:lpstr>
      <vt:lpstr>PowerPoint Presentation</vt:lpstr>
      <vt:lpstr>Contexto</vt:lpstr>
      <vt:lpstr>Versículo Clave:</vt:lpstr>
      <vt:lpstr>Bosquejo de Estudio</vt:lpstr>
      <vt:lpstr>Trasfondo a Deuteronomio 3.12 al 4.49</vt:lpstr>
      <vt:lpstr>Trasfondo a Deuteronomio 3.12 al 4.49</vt:lpstr>
      <vt:lpstr>Trasfondo a Deuteronomio 3.12 al 4.49</vt:lpstr>
      <vt:lpstr>Trasfondo a Deuteronomio 3.12 al 4.49</vt:lpstr>
      <vt:lpstr>Trasfondo a Deuteronomio 3.12 al 4.49</vt:lpstr>
      <vt:lpstr>Trasfondo a Deuteronomio 3.12 al 4.49</vt:lpstr>
      <vt:lpstr>Trasfondo a Deuteronomio 3.12 al 4.49</vt:lpstr>
      <vt:lpstr>Trasfondo a Deuteronomio 3.12 al 4.49</vt:lpstr>
      <vt:lpstr>Trasfondo a Deuteronomio 3.12 al 4.49</vt:lpstr>
      <vt:lpstr>Trasfondo a Deuteronomio 3.12 al 4.49</vt:lpstr>
      <vt:lpstr>Trasfondo a Deuteronomio 3.12 al 4.49</vt:lpstr>
      <vt:lpstr>Trasfondo a Deuteronomio 3.12 al 4.49</vt:lpstr>
      <vt:lpstr>Dios entrega las primeras tierras Deuteronomio 3.12-22</vt:lpstr>
      <vt:lpstr>Dios entrega las primeras tierras Deuteronomio 3.12-22</vt:lpstr>
      <vt:lpstr>Dios entrega las primeras tierras Deuteronomio 3.12-22</vt:lpstr>
      <vt:lpstr>Dios entrega las primeras tierras Deuteronomio 3.12-22</vt:lpstr>
      <vt:lpstr>Dios entrega las primeras tierras Deuteronomio 3.12-22</vt:lpstr>
      <vt:lpstr>Dios entrega las primeras tierras Deuteronomio 3.12-22</vt:lpstr>
      <vt:lpstr>Dios entrega las primeras tierras Deuteronomio 3.12-22</vt:lpstr>
      <vt:lpstr>Dios entrega las primeras tierras Deuteronomio 3.12-22</vt:lpstr>
      <vt:lpstr>Dios entrega las primeras tierras Deuteronomio 3.12-22</vt:lpstr>
      <vt:lpstr>Dios entrega las primeras tierras Deuteronomio 3.12-22</vt:lpstr>
      <vt:lpstr>Dios no le permite a Moisés entrar a Canaán  Deuteronomio 3.23-28</vt:lpstr>
      <vt:lpstr>Dios no le permite a Moisés entrar a Canaán  Deuteronomio 3.23-28</vt:lpstr>
      <vt:lpstr>Dios no le permite a Moisés entrar a Canaán  Deuteronomio 3.23-28</vt:lpstr>
      <vt:lpstr>Dios no le permite a Moisés entrar a Canaán  Deuteronomio 3.23-28</vt:lpstr>
      <vt:lpstr>Dios no le permite a Moisés entrar a Canaán  Deuteronomio 3.23-28</vt:lpstr>
      <vt:lpstr>Moisés exhorta al pueblo a obedecer  Deuteronomio 4.1-4</vt:lpstr>
      <vt:lpstr>Moisés exhorta al pueblo a obedecer  Deuteronomio 4.1-4</vt:lpstr>
      <vt:lpstr>Moisés exhorta al pueblo a obedecer  Deuteronomio 4.1-4</vt:lpstr>
      <vt:lpstr>Moisés exhorta al pueblo a obedecer  Deuteronomio 4.1-4</vt:lpstr>
      <vt:lpstr>Dios promete cuidar a su pueblo  Deuteronomio 4.29-31</vt:lpstr>
      <vt:lpstr>Dios promete cuidar a su pueblo  Deuteronomio 4.29-31</vt:lpstr>
      <vt:lpstr>Dios promete cuidar a su pueblo  Deuteronomio 4.29-31</vt:lpstr>
      <vt:lpstr>Dios promete cuidar a su pueblo  Deuteronomio 4.29-31</vt:lpstr>
      <vt:lpstr>Dios promete cuidar a su pueblo  Deuteronomio 4.29-31</vt:lpstr>
      <vt:lpstr>Dios promete cuidar a su pueblo  Deuteronomio 4.29-31</vt:lpstr>
      <vt:lpstr>Dios promete cuidar a su pueblo  Deuteronomio 4.29-31</vt:lpstr>
      <vt:lpstr>Dios promete cuidar a su pueblo  Deuteronomio 4.29-31</vt:lpstr>
      <vt:lpstr>Dios promete cuidar a su pueblo  Deuteronomio 4.29-31</vt:lpstr>
      <vt:lpstr>Dios promete cuidar a su pueblo  Deuteronomio 4.29-31</vt:lpstr>
      <vt:lpstr>Aplicaciones</vt:lpstr>
      <vt:lpstr>Aplicaciones</vt:lpstr>
      <vt:lpstr>Aplicaciones</vt:lpstr>
      <vt:lpstr>Bibliografía</vt:lpstr>
      <vt:lpstr>PowerPoint Presentation</vt:lpstr>
      <vt:lpstr>PowerPoint Presentation</vt:lpstr>
    </vt:vector>
  </TitlesOfParts>
  <Company>UIPR-Aguadilla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Deuteronomio</dc:title>
  <dc:creator>Tito Ortega</dc:creator>
  <cp:lastModifiedBy>Ortega, Tito (ISB-GSO Inks &amp; Supplies Dev. Mgr.)</cp:lastModifiedBy>
  <cp:revision>9084</cp:revision>
  <cp:lastPrinted>2014-11-04T22:16:27Z</cp:lastPrinted>
  <dcterms:created xsi:type="dcterms:W3CDTF">2007-01-24T21:53:34Z</dcterms:created>
  <dcterms:modified xsi:type="dcterms:W3CDTF">2014-11-04T22:20:03Z</dcterms:modified>
</cp:coreProperties>
</file>